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303" r:id="rId5"/>
    <p:sldId id="291" r:id="rId6"/>
    <p:sldId id="308" r:id="rId7"/>
    <p:sldId id="309" r:id="rId8"/>
    <p:sldId id="310" r:id="rId9"/>
    <p:sldId id="311" r:id="rId10"/>
    <p:sldId id="31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oster Templates" id="{45FC9448-2708-4D24-9A21-E749807F733B}">
          <p14:sldIdLst>
            <p14:sldId id="303"/>
            <p14:sldId id="291"/>
            <p14:sldId id="308"/>
            <p14:sldId id="309"/>
            <p14:sldId id="310"/>
            <p14:sldId id="311"/>
            <p14:sldId id="31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57"/>
    <a:srgbClr val="EC5636"/>
    <a:srgbClr val="003866"/>
    <a:srgbClr val="1FA3D6"/>
    <a:srgbClr val="002B4E"/>
    <a:srgbClr val="0766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31"/>
    <p:restoredTop sz="83082"/>
  </p:normalViewPr>
  <p:slideViewPr>
    <p:cSldViewPr snapToGrid="0">
      <p:cViewPr varScale="1">
        <p:scale>
          <a:sx n="104" d="100"/>
          <a:sy n="104" d="100"/>
        </p:scale>
        <p:origin x="12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08CE4-B1CE-42D2-B8BA-D54346353D64}" type="datetimeFigureOut">
              <a:rPr lang="en-US" smtClean="0"/>
              <a:t>12/13/25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CBF64-3A2C-4B69-B34F-2C22FFFC7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37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F14A330B-2FB3-2903-4B20-BE5514640A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5715" y="2753690"/>
            <a:ext cx="10680569" cy="1350619"/>
          </a:xfrm>
        </p:spPr>
        <p:txBody>
          <a:bodyPr>
            <a:normAutofit/>
          </a:bodyPr>
          <a:lstStyle>
            <a:lvl1pPr marL="0" indent="0" algn="ctr">
              <a:buNone/>
              <a:defRPr sz="5400" b="1">
                <a:solidFill>
                  <a:srgbClr val="076688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Title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43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0072D1-46F5-80A1-2677-869E39FF6B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3723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3E21DCE-6104-10C8-DC81-E12BBF0B34D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52534" y="243656"/>
            <a:ext cx="897223" cy="676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15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orange cover with a square&#10;&#10;AI-generated content may be incorrect.">
            <a:extLst>
              <a:ext uri="{FF2B5EF4-FFF2-40B4-BE49-F238E27FC236}">
                <a16:creationId xmlns:a16="http://schemas.microsoft.com/office/drawing/2014/main" id="{DCFBA12A-C0F9-4B3B-2541-9FC4524C9A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73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A63B69-F713-8FC3-0974-7CC032243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B61EA-E62D-FA9F-D021-DE29193DD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5225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820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75" r:id="rId2"/>
    <p:sldLayoutId id="214748367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venir Next LT Pro" panose="020B0504020202020204" pitchFamily="34" charset="0"/>
          <a:ea typeface="+mj-ea"/>
          <a:cs typeface="+mj-cs"/>
        </a:defRPr>
      </a:lvl1pPr>
    </p:titleStyle>
    <p:bodyStyle>
      <a:lvl1pPr marL="461963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1E32D-4296-27E7-3E4B-B71D4F4FA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9276F2-369D-DDFE-8798-8AB1E4D2E0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solidFill>
                  <a:srgbClr val="002B4E"/>
                </a:solidFill>
              </a:rPr>
              <a:t>Poster Templates</a:t>
            </a:r>
          </a:p>
        </p:txBody>
      </p:sp>
    </p:spTree>
    <p:extLst>
      <p:ext uri="{BB962C8B-B14F-4D97-AF65-F5344CB8AC3E}">
        <p14:creationId xmlns:p14="http://schemas.microsoft.com/office/powerpoint/2010/main" val="3301587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5810A15-FED4-86EC-9F19-FD3539C48545}"/>
              </a:ext>
            </a:extLst>
          </p:cNvPr>
          <p:cNvSpPr/>
          <p:nvPr/>
        </p:nvSpPr>
        <p:spPr>
          <a:xfrm>
            <a:off x="197960" y="0"/>
            <a:ext cx="11994040" cy="12920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44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Title</a:t>
            </a:r>
          </a:p>
          <a:p>
            <a:r>
              <a:rPr lang="en-US" sz="16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Name(s) | Name of Organization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03A288-5AAF-C3F1-6A5E-632D69B260FE}"/>
              </a:ext>
            </a:extLst>
          </p:cNvPr>
          <p:cNvSpPr/>
          <p:nvPr/>
        </p:nvSpPr>
        <p:spPr>
          <a:xfrm>
            <a:off x="159026" y="1936602"/>
            <a:ext cx="2822713" cy="3490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State the purpose of the research and summarize the current knowledge, the knowledge gap, and how the research project proposes to address the knowledge gap.</a:t>
            </a:r>
          </a:p>
        </p:txBody>
      </p:sp>
      <p:sp>
        <p:nvSpPr>
          <p:cNvPr id="7" name="Rectangle: Single Corner Rounded 11">
            <a:extLst>
              <a:ext uri="{FF2B5EF4-FFF2-40B4-BE49-F238E27FC236}">
                <a16:creationId xmlns:a16="http://schemas.microsoft.com/office/drawing/2014/main" id="{21C8F279-D75C-B397-6E32-621F6AF615DA}"/>
              </a:ext>
            </a:extLst>
          </p:cNvPr>
          <p:cNvSpPr/>
          <p:nvPr/>
        </p:nvSpPr>
        <p:spPr>
          <a:xfrm>
            <a:off x="3169478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>
                    <a:lumMod val="9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139B68C-C888-8CFB-847E-3DC626E57BDC}"/>
              </a:ext>
            </a:extLst>
          </p:cNvPr>
          <p:cNvSpPr/>
          <p:nvPr/>
        </p:nvSpPr>
        <p:spPr>
          <a:xfrm>
            <a:off x="3169478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Describe the approach, including study design, participants, data collection, and analysis methods.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446057C-E40C-0647-5833-28BD4052359B}"/>
              </a:ext>
            </a:extLst>
          </p:cNvPr>
          <p:cNvSpPr/>
          <p:nvPr/>
        </p:nvSpPr>
        <p:spPr>
          <a:xfrm>
            <a:off x="6179930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/>
              </a:rPr>
              <a:t>Interpret the results, highlighting their significance, implications, and potential limitations.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D2C76C-1C77-67A6-87A2-E6FE04D96F47}"/>
              </a:ext>
            </a:extLst>
          </p:cNvPr>
          <p:cNvSpPr/>
          <p:nvPr/>
        </p:nvSpPr>
        <p:spPr>
          <a:xfrm>
            <a:off x="3169478" y="4227445"/>
            <a:ext cx="5833165" cy="247041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REPLACE </a:t>
            </a:r>
            <a:r>
              <a:rPr lang="en-US" sz="1400" b="1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WITH GRAPHICS</a:t>
            </a:r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:</a:t>
            </a:r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 (charts, graphs, diagrams, etc.) that effectively convey the data or concepts. 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1" name="Rectangle: Single Corner Rounded 14">
            <a:extLst>
              <a:ext uri="{FF2B5EF4-FFF2-40B4-BE49-F238E27FC236}">
                <a16:creationId xmlns:a16="http://schemas.microsoft.com/office/drawing/2014/main" id="{3AF474FA-2771-C496-579D-72A20A3FE217}"/>
              </a:ext>
            </a:extLst>
          </p:cNvPr>
          <p:cNvSpPr/>
          <p:nvPr/>
        </p:nvSpPr>
        <p:spPr>
          <a:xfrm>
            <a:off x="6179930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12" name="Rectangle: Single Corner Rounded 17">
            <a:extLst>
              <a:ext uri="{FF2B5EF4-FFF2-40B4-BE49-F238E27FC236}">
                <a16:creationId xmlns:a16="http://schemas.microsoft.com/office/drawing/2014/main" id="{489A28F1-AD66-837E-80DC-2084FF8C9759}"/>
              </a:ext>
            </a:extLst>
          </p:cNvPr>
          <p:cNvSpPr/>
          <p:nvPr/>
        </p:nvSpPr>
        <p:spPr>
          <a:xfrm>
            <a:off x="9190383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Results / Conclusion</a:t>
            </a:r>
          </a:p>
        </p:txBody>
      </p:sp>
      <p:sp>
        <p:nvSpPr>
          <p:cNvPr id="13" name="Rectangle: Single Corner Rounded 7">
            <a:extLst>
              <a:ext uri="{FF2B5EF4-FFF2-40B4-BE49-F238E27FC236}">
                <a16:creationId xmlns:a16="http://schemas.microsoft.com/office/drawing/2014/main" id="{42EA935E-6908-996A-F74B-872319BE44DD}"/>
              </a:ext>
            </a:extLst>
          </p:cNvPr>
          <p:cNvSpPr/>
          <p:nvPr/>
        </p:nvSpPr>
        <p:spPr>
          <a:xfrm>
            <a:off x="159026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15" name="Rectangle: Single Corner Rounded 21">
            <a:extLst>
              <a:ext uri="{FF2B5EF4-FFF2-40B4-BE49-F238E27FC236}">
                <a16:creationId xmlns:a16="http://schemas.microsoft.com/office/drawing/2014/main" id="{A5CA230F-1CF2-C980-BA3C-74EA875736E3}"/>
              </a:ext>
            </a:extLst>
          </p:cNvPr>
          <p:cNvSpPr/>
          <p:nvPr/>
        </p:nvSpPr>
        <p:spPr>
          <a:xfrm>
            <a:off x="159026" y="5508067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4BFB293-9140-2942-44F5-D672550FD098}"/>
              </a:ext>
            </a:extLst>
          </p:cNvPr>
          <p:cNvSpPr/>
          <p:nvPr/>
        </p:nvSpPr>
        <p:spPr>
          <a:xfrm>
            <a:off x="159026" y="5824590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Identify the specific aims or research questions the project seeks to answer.</a:t>
            </a:r>
            <a:endParaRPr lang="en-US" sz="14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7" name="Rectangle: Single Corner Rounded 2">
            <a:extLst>
              <a:ext uri="{FF2B5EF4-FFF2-40B4-BE49-F238E27FC236}">
                <a16:creationId xmlns:a16="http://schemas.microsoft.com/office/drawing/2014/main" id="{0AE59E63-C734-BD6B-A6CF-3C12CC456BD9}"/>
              </a:ext>
            </a:extLst>
          </p:cNvPr>
          <p:cNvSpPr/>
          <p:nvPr/>
        </p:nvSpPr>
        <p:spPr>
          <a:xfrm>
            <a:off x="9190382" y="4227444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Reference(s)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E4F7945-94A0-CC80-65D9-8A2A6040E3D2}"/>
              </a:ext>
            </a:extLst>
          </p:cNvPr>
          <p:cNvSpPr/>
          <p:nvPr/>
        </p:nvSpPr>
        <p:spPr>
          <a:xfrm>
            <a:off x="9190381" y="4547431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Ensure all literature, data, prior work, graphics, etc., referenced in the presentation are properly cited.</a:t>
            </a:r>
          </a:p>
        </p:txBody>
      </p:sp>
      <p:sp>
        <p:nvSpPr>
          <p:cNvPr id="19" name="Rectangle: Single Corner Rounded 21">
            <a:extLst>
              <a:ext uri="{FF2B5EF4-FFF2-40B4-BE49-F238E27FC236}">
                <a16:creationId xmlns:a16="http://schemas.microsoft.com/office/drawing/2014/main" id="{BEA6B7C2-A846-21E1-D9F0-DD6B626877BC}"/>
              </a:ext>
            </a:extLst>
          </p:cNvPr>
          <p:cNvSpPr/>
          <p:nvPr/>
        </p:nvSpPr>
        <p:spPr>
          <a:xfrm>
            <a:off x="9190381" y="5511530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Disclosure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B31950-60AC-8C14-6172-47462A90053D}"/>
              </a:ext>
            </a:extLst>
          </p:cNvPr>
          <p:cNvSpPr/>
          <p:nvPr/>
        </p:nvSpPr>
        <p:spPr>
          <a:xfrm>
            <a:off x="9190381" y="5828053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Disclose all financial or personal relationships that could influence the research or outcomes</a:t>
            </a:r>
            <a:r>
              <a:rPr lang="en-US" sz="105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2826A6B-F98A-F8A4-28DC-FB342A701205}"/>
              </a:ext>
            </a:extLst>
          </p:cNvPr>
          <p:cNvSpPr/>
          <p:nvPr/>
        </p:nvSpPr>
        <p:spPr>
          <a:xfrm>
            <a:off x="9190383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Summarize the key findings of the project or research, often with the support of data tables or figures.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93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93AA0-355E-C639-23F2-C2065E421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991AD6B-B18C-39EA-F265-42536B6BB136}"/>
              </a:ext>
            </a:extLst>
          </p:cNvPr>
          <p:cNvSpPr/>
          <p:nvPr/>
        </p:nvSpPr>
        <p:spPr>
          <a:xfrm>
            <a:off x="197960" y="0"/>
            <a:ext cx="11994040" cy="12920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44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Title</a:t>
            </a:r>
          </a:p>
          <a:p>
            <a:r>
              <a:rPr lang="en-US" sz="16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Name(s) | Name of Organization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026F1A-67C6-A925-3630-A79B27E03A00}"/>
              </a:ext>
            </a:extLst>
          </p:cNvPr>
          <p:cNvSpPr/>
          <p:nvPr/>
        </p:nvSpPr>
        <p:spPr>
          <a:xfrm>
            <a:off x="159026" y="1936602"/>
            <a:ext cx="2822713" cy="3490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State the purpose of the research and summarize the current knowledge, the knowledge gap, and how the research project proposes to address the knowledge gap.</a:t>
            </a:r>
          </a:p>
        </p:txBody>
      </p:sp>
      <p:sp>
        <p:nvSpPr>
          <p:cNvPr id="4" name="Rectangle: Single Corner Rounded 11">
            <a:extLst>
              <a:ext uri="{FF2B5EF4-FFF2-40B4-BE49-F238E27FC236}">
                <a16:creationId xmlns:a16="http://schemas.microsoft.com/office/drawing/2014/main" id="{C88A9A9E-16AB-B8E3-7BA7-67CC2F7C8BDF}"/>
              </a:ext>
            </a:extLst>
          </p:cNvPr>
          <p:cNvSpPr/>
          <p:nvPr/>
        </p:nvSpPr>
        <p:spPr>
          <a:xfrm>
            <a:off x="3169478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>
                    <a:lumMod val="9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3F8D80-1910-8CE5-17AD-E2F64A99A7AA}"/>
              </a:ext>
            </a:extLst>
          </p:cNvPr>
          <p:cNvSpPr/>
          <p:nvPr/>
        </p:nvSpPr>
        <p:spPr>
          <a:xfrm>
            <a:off x="3169478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Describe the approach, including study design, participants, data collection, and analysis methods.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C8504A-F947-0BFD-05CE-20D143648F79}"/>
              </a:ext>
            </a:extLst>
          </p:cNvPr>
          <p:cNvSpPr/>
          <p:nvPr/>
        </p:nvSpPr>
        <p:spPr>
          <a:xfrm>
            <a:off x="6179930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/>
              </a:rPr>
              <a:t>Interpret the results, highlighting their significance, implications, and potential limitations.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DB3513-B9EC-F189-510D-05E0F431BAE1}"/>
              </a:ext>
            </a:extLst>
          </p:cNvPr>
          <p:cNvSpPr/>
          <p:nvPr/>
        </p:nvSpPr>
        <p:spPr>
          <a:xfrm>
            <a:off x="3169478" y="4227445"/>
            <a:ext cx="5833165" cy="247041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REPLACE </a:t>
            </a:r>
            <a:r>
              <a:rPr lang="en-US" sz="1400" b="1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WITH GRAPHICS</a:t>
            </a:r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:</a:t>
            </a:r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 (charts, graphs, diagrams, etc.) that effectively convey the data or concepts. 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8" name="Rectangle: Single Corner Rounded 14">
            <a:extLst>
              <a:ext uri="{FF2B5EF4-FFF2-40B4-BE49-F238E27FC236}">
                <a16:creationId xmlns:a16="http://schemas.microsoft.com/office/drawing/2014/main" id="{257DBEFB-D10D-FBF0-05A9-76D68CF9C757}"/>
              </a:ext>
            </a:extLst>
          </p:cNvPr>
          <p:cNvSpPr/>
          <p:nvPr/>
        </p:nvSpPr>
        <p:spPr>
          <a:xfrm>
            <a:off x="6179930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9" name="Rectangle: Single Corner Rounded 17">
            <a:extLst>
              <a:ext uri="{FF2B5EF4-FFF2-40B4-BE49-F238E27FC236}">
                <a16:creationId xmlns:a16="http://schemas.microsoft.com/office/drawing/2014/main" id="{0393CAAC-397D-1826-CDAD-DD402E048C9D}"/>
              </a:ext>
            </a:extLst>
          </p:cNvPr>
          <p:cNvSpPr/>
          <p:nvPr/>
        </p:nvSpPr>
        <p:spPr>
          <a:xfrm>
            <a:off x="9190383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Results / Conclusion</a:t>
            </a:r>
          </a:p>
        </p:txBody>
      </p:sp>
      <p:sp>
        <p:nvSpPr>
          <p:cNvPr id="10" name="Rectangle: Single Corner Rounded 7">
            <a:extLst>
              <a:ext uri="{FF2B5EF4-FFF2-40B4-BE49-F238E27FC236}">
                <a16:creationId xmlns:a16="http://schemas.microsoft.com/office/drawing/2014/main" id="{61A8B3FB-09FF-7A36-E858-37C0677AB871}"/>
              </a:ext>
            </a:extLst>
          </p:cNvPr>
          <p:cNvSpPr/>
          <p:nvPr/>
        </p:nvSpPr>
        <p:spPr>
          <a:xfrm>
            <a:off x="159026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14" name="Rectangle: Single Corner Rounded 2">
            <a:extLst>
              <a:ext uri="{FF2B5EF4-FFF2-40B4-BE49-F238E27FC236}">
                <a16:creationId xmlns:a16="http://schemas.microsoft.com/office/drawing/2014/main" id="{F66AE1E0-A622-7F5A-CF15-11DA46DE20A1}"/>
              </a:ext>
            </a:extLst>
          </p:cNvPr>
          <p:cNvSpPr/>
          <p:nvPr/>
        </p:nvSpPr>
        <p:spPr>
          <a:xfrm>
            <a:off x="9190382" y="4227444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Reference(s)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A72E25-A8AB-4FD4-6C4F-BFF0FBBA9D73}"/>
              </a:ext>
            </a:extLst>
          </p:cNvPr>
          <p:cNvSpPr/>
          <p:nvPr/>
        </p:nvSpPr>
        <p:spPr>
          <a:xfrm>
            <a:off x="9190381" y="4547431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Ensure all literature, data, prior work, graphics, etc., referenced in the presentation are properly cited.</a:t>
            </a:r>
          </a:p>
        </p:txBody>
      </p:sp>
      <p:sp>
        <p:nvSpPr>
          <p:cNvPr id="16" name="Rectangle: Single Corner Rounded 21">
            <a:extLst>
              <a:ext uri="{FF2B5EF4-FFF2-40B4-BE49-F238E27FC236}">
                <a16:creationId xmlns:a16="http://schemas.microsoft.com/office/drawing/2014/main" id="{B00C13EC-AB14-0ED1-8DC0-67091E319F71}"/>
              </a:ext>
            </a:extLst>
          </p:cNvPr>
          <p:cNvSpPr/>
          <p:nvPr/>
        </p:nvSpPr>
        <p:spPr>
          <a:xfrm>
            <a:off x="9190381" y="5511530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Disclosure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198817-B0CF-5B9A-244A-F49181001349}"/>
              </a:ext>
            </a:extLst>
          </p:cNvPr>
          <p:cNvSpPr/>
          <p:nvPr/>
        </p:nvSpPr>
        <p:spPr>
          <a:xfrm>
            <a:off x="9190381" y="5828053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Disclose all financial or personal relationships that could influence the research or outcomes</a:t>
            </a:r>
            <a:r>
              <a:rPr lang="en-US" sz="105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168A25A-8435-77FA-A3AB-4B34FB43CD8A}"/>
              </a:ext>
            </a:extLst>
          </p:cNvPr>
          <p:cNvSpPr/>
          <p:nvPr/>
        </p:nvSpPr>
        <p:spPr>
          <a:xfrm>
            <a:off x="9190383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Summarize the key findings of the project or research, often with the support of data tables or figures.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BBCF28-D03A-ED5F-CC98-5D3C12302809}"/>
              </a:ext>
            </a:extLst>
          </p:cNvPr>
          <p:cNvSpPr/>
          <p:nvPr/>
        </p:nvSpPr>
        <p:spPr>
          <a:xfrm>
            <a:off x="159025" y="4543966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Identify the specific aims or research questions the project seeks to answer</a:t>
            </a:r>
            <a:r>
              <a:rPr lang="en-US" sz="12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.</a:t>
            </a:r>
            <a:endParaRPr lang="en-US" sz="7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20" name="Rectangle: Single Corner Rounded 47">
            <a:extLst>
              <a:ext uri="{FF2B5EF4-FFF2-40B4-BE49-F238E27FC236}">
                <a16:creationId xmlns:a16="http://schemas.microsoft.com/office/drawing/2014/main" id="{C987978B-2D13-080F-0483-87914A7FA2A8}"/>
              </a:ext>
            </a:extLst>
          </p:cNvPr>
          <p:cNvSpPr/>
          <p:nvPr/>
        </p:nvSpPr>
        <p:spPr>
          <a:xfrm>
            <a:off x="159026" y="4227445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Objective(s)</a:t>
            </a:r>
          </a:p>
        </p:txBody>
      </p:sp>
    </p:spTree>
    <p:extLst>
      <p:ext uri="{BB962C8B-B14F-4D97-AF65-F5344CB8AC3E}">
        <p14:creationId xmlns:p14="http://schemas.microsoft.com/office/powerpoint/2010/main" val="1480554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A9452-E7D4-8806-3B93-A1A30F32D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518B93-26BE-8810-840C-DFF6AEEBB08B}"/>
              </a:ext>
            </a:extLst>
          </p:cNvPr>
          <p:cNvSpPr/>
          <p:nvPr/>
        </p:nvSpPr>
        <p:spPr>
          <a:xfrm>
            <a:off x="197960" y="0"/>
            <a:ext cx="11994040" cy="12920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44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Title</a:t>
            </a:r>
          </a:p>
          <a:p>
            <a:r>
              <a:rPr lang="en-US" sz="16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Name(s) | Name of Organization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9224F0-EDBE-1F8B-A779-F2C46350B9FB}"/>
              </a:ext>
            </a:extLst>
          </p:cNvPr>
          <p:cNvSpPr/>
          <p:nvPr/>
        </p:nvSpPr>
        <p:spPr>
          <a:xfrm>
            <a:off x="159026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State the purpose of the research and summarize the current knowledge, the knowledge gap, and how the research project proposes to address the knowledge gap.</a:t>
            </a:r>
          </a:p>
        </p:txBody>
      </p:sp>
      <p:sp>
        <p:nvSpPr>
          <p:cNvPr id="4" name="Rectangle: Single Corner Rounded 11">
            <a:extLst>
              <a:ext uri="{FF2B5EF4-FFF2-40B4-BE49-F238E27FC236}">
                <a16:creationId xmlns:a16="http://schemas.microsoft.com/office/drawing/2014/main" id="{5EEB8869-0739-2EF5-8868-938DB593B8A4}"/>
              </a:ext>
            </a:extLst>
          </p:cNvPr>
          <p:cNvSpPr/>
          <p:nvPr/>
        </p:nvSpPr>
        <p:spPr>
          <a:xfrm>
            <a:off x="3169478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>
                    <a:lumMod val="9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5F29EA-7010-5033-0775-D39AFE1662E9}"/>
              </a:ext>
            </a:extLst>
          </p:cNvPr>
          <p:cNvSpPr/>
          <p:nvPr/>
        </p:nvSpPr>
        <p:spPr>
          <a:xfrm>
            <a:off x="3169478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Describe the approach, including study design, participants, data collection, and analysis methods.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53691-E580-555C-6429-D57249999F8F}"/>
              </a:ext>
            </a:extLst>
          </p:cNvPr>
          <p:cNvSpPr/>
          <p:nvPr/>
        </p:nvSpPr>
        <p:spPr>
          <a:xfrm>
            <a:off x="6179930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/>
              </a:rPr>
              <a:t>Interpret the results, highlighting their significance, implications, and potential limitations.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E3470F-1E95-4B8A-765D-AD559ACC8684}"/>
              </a:ext>
            </a:extLst>
          </p:cNvPr>
          <p:cNvSpPr/>
          <p:nvPr/>
        </p:nvSpPr>
        <p:spPr>
          <a:xfrm>
            <a:off x="9190383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Summarize the key findings of the project or research, often with the support of data tables or figures.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8" name="Rectangle: Single Corner Rounded 47">
            <a:extLst>
              <a:ext uri="{FF2B5EF4-FFF2-40B4-BE49-F238E27FC236}">
                <a16:creationId xmlns:a16="http://schemas.microsoft.com/office/drawing/2014/main" id="{7E15494B-9062-E07F-EEAA-A80909BE5877}"/>
              </a:ext>
            </a:extLst>
          </p:cNvPr>
          <p:cNvSpPr/>
          <p:nvPr/>
        </p:nvSpPr>
        <p:spPr>
          <a:xfrm>
            <a:off x="159026" y="4227445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E57063-C412-8F27-8AA6-7D5215A393C8}"/>
              </a:ext>
            </a:extLst>
          </p:cNvPr>
          <p:cNvSpPr/>
          <p:nvPr/>
        </p:nvSpPr>
        <p:spPr>
          <a:xfrm>
            <a:off x="159026" y="4543968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Identify the specific aims or research questions the project seeks to answer</a:t>
            </a:r>
            <a:r>
              <a:rPr lang="en-US" sz="12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.</a:t>
            </a:r>
            <a:endParaRPr lang="en-US" sz="7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601C03-9BED-88CB-778A-3C2CC226BA92}"/>
              </a:ext>
            </a:extLst>
          </p:cNvPr>
          <p:cNvSpPr/>
          <p:nvPr/>
        </p:nvSpPr>
        <p:spPr>
          <a:xfrm>
            <a:off x="3169478" y="4227445"/>
            <a:ext cx="5833165" cy="247041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REPLACE </a:t>
            </a:r>
            <a:r>
              <a:rPr lang="en-US" sz="1400" b="1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WITH GRAPHICS</a:t>
            </a:r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:</a:t>
            </a:r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 (charts, graphs, diagrams, etc.) that effectively convey the data or concepts. 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395EC8-5733-A791-5651-ED9FB5A2914E}"/>
              </a:ext>
            </a:extLst>
          </p:cNvPr>
          <p:cNvSpPr/>
          <p:nvPr/>
        </p:nvSpPr>
        <p:spPr>
          <a:xfrm>
            <a:off x="9190382" y="4543967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Ensure all literature, data, prior work, graphics, etc., referenced in the presentation are properly cited.</a:t>
            </a:r>
          </a:p>
        </p:txBody>
      </p:sp>
      <p:sp>
        <p:nvSpPr>
          <p:cNvPr id="12" name="Rectangle: Single Corner Rounded 21">
            <a:extLst>
              <a:ext uri="{FF2B5EF4-FFF2-40B4-BE49-F238E27FC236}">
                <a16:creationId xmlns:a16="http://schemas.microsoft.com/office/drawing/2014/main" id="{9DC58FF7-08D8-5FF5-BB2B-2BE112D12363}"/>
              </a:ext>
            </a:extLst>
          </p:cNvPr>
          <p:cNvSpPr/>
          <p:nvPr/>
        </p:nvSpPr>
        <p:spPr>
          <a:xfrm>
            <a:off x="159026" y="5508067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Disclosure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D3E43B-DBBD-CE45-1E44-3181CEE0E09F}"/>
              </a:ext>
            </a:extLst>
          </p:cNvPr>
          <p:cNvSpPr/>
          <p:nvPr/>
        </p:nvSpPr>
        <p:spPr>
          <a:xfrm>
            <a:off x="159026" y="5824590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Disclose all financial or personal relationships that could influence the research or outcomes</a:t>
            </a:r>
            <a:r>
              <a:rPr lang="en-US" sz="105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Rectangle: Single Corner Rounded 14">
            <a:extLst>
              <a:ext uri="{FF2B5EF4-FFF2-40B4-BE49-F238E27FC236}">
                <a16:creationId xmlns:a16="http://schemas.microsoft.com/office/drawing/2014/main" id="{62D382E6-AF21-5A6D-11B4-FD516D8BDB34}"/>
              </a:ext>
            </a:extLst>
          </p:cNvPr>
          <p:cNvSpPr/>
          <p:nvPr/>
        </p:nvSpPr>
        <p:spPr>
          <a:xfrm>
            <a:off x="6179930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15" name="Rectangle: Single Corner Rounded 17">
            <a:extLst>
              <a:ext uri="{FF2B5EF4-FFF2-40B4-BE49-F238E27FC236}">
                <a16:creationId xmlns:a16="http://schemas.microsoft.com/office/drawing/2014/main" id="{8190E56F-DDFE-23B1-43DA-990D7DB0AFA5}"/>
              </a:ext>
            </a:extLst>
          </p:cNvPr>
          <p:cNvSpPr/>
          <p:nvPr/>
        </p:nvSpPr>
        <p:spPr>
          <a:xfrm>
            <a:off x="9190383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Results / Conclusion</a:t>
            </a:r>
          </a:p>
        </p:txBody>
      </p:sp>
      <p:sp>
        <p:nvSpPr>
          <p:cNvPr id="16" name="Rectangle: Single Corner Rounded 7">
            <a:extLst>
              <a:ext uri="{FF2B5EF4-FFF2-40B4-BE49-F238E27FC236}">
                <a16:creationId xmlns:a16="http://schemas.microsoft.com/office/drawing/2014/main" id="{74953982-32B2-AB21-2AC8-887FB032AE17}"/>
              </a:ext>
            </a:extLst>
          </p:cNvPr>
          <p:cNvSpPr/>
          <p:nvPr/>
        </p:nvSpPr>
        <p:spPr>
          <a:xfrm>
            <a:off x="159026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17" name="Rectangle: Single Corner Rounded 2">
            <a:extLst>
              <a:ext uri="{FF2B5EF4-FFF2-40B4-BE49-F238E27FC236}">
                <a16:creationId xmlns:a16="http://schemas.microsoft.com/office/drawing/2014/main" id="{6704E1E2-F291-23F9-EA96-EF37C975A79E}"/>
              </a:ext>
            </a:extLst>
          </p:cNvPr>
          <p:cNvSpPr/>
          <p:nvPr/>
        </p:nvSpPr>
        <p:spPr>
          <a:xfrm>
            <a:off x="9190382" y="4227444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Reference(s)</a:t>
            </a:r>
          </a:p>
        </p:txBody>
      </p:sp>
    </p:spTree>
    <p:extLst>
      <p:ext uri="{BB962C8B-B14F-4D97-AF65-F5344CB8AC3E}">
        <p14:creationId xmlns:p14="http://schemas.microsoft.com/office/powerpoint/2010/main" val="679682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90E8F-BF43-C491-C564-DA0593EBA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Single Corner Rounded 21">
            <a:extLst>
              <a:ext uri="{FF2B5EF4-FFF2-40B4-BE49-F238E27FC236}">
                <a16:creationId xmlns:a16="http://schemas.microsoft.com/office/drawing/2014/main" id="{9C3CD32A-86C5-73C3-3A6E-425ADD22EBD3}"/>
              </a:ext>
            </a:extLst>
          </p:cNvPr>
          <p:cNvSpPr/>
          <p:nvPr/>
        </p:nvSpPr>
        <p:spPr>
          <a:xfrm>
            <a:off x="159020" y="5668171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Disclosure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720241-A049-1A96-F9F5-B4ECA219E61B}"/>
              </a:ext>
            </a:extLst>
          </p:cNvPr>
          <p:cNvSpPr/>
          <p:nvPr/>
        </p:nvSpPr>
        <p:spPr>
          <a:xfrm>
            <a:off x="159020" y="5980117"/>
            <a:ext cx="2822713" cy="6803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Disclose all financial or personal relationships that could influence the research or outcomes</a:t>
            </a:r>
            <a:r>
              <a:rPr lang="en-US" sz="105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D1820D-D143-0A97-B6BA-37BF0DC9D8DD}"/>
              </a:ext>
            </a:extLst>
          </p:cNvPr>
          <p:cNvSpPr/>
          <p:nvPr/>
        </p:nvSpPr>
        <p:spPr>
          <a:xfrm>
            <a:off x="197960" y="0"/>
            <a:ext cx="11994040" cy="12920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44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Title</a:t>
            </a:r>
          </a:p>
          <a:p>
            <a:r>
              <a:rPr lang="en-US" sz="16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Name(s) | Name of Organization</a:t>
            </a:r>
          </a:p>
        </p:txBody>
      </p:sp>
      <p:sp>
        <p:nvSpPr>
          <p:cNvPr id="5" name="Rectangle: Single Corner Rounded 11">
            <a:extLst>
              <a:ext uri="{FF2B5EF4-FFF2-40B4-BE49-F238E27FC236}">
                <a16:creationId xmlns:a16="http://schemas.microsoft.com/office/drawing/2014/main" id="{1C0B2A4B-454D-0C6E-E89D-64A4130E6088}"/>
              </a:ext>
            </a:extLst>
          </p:cNvPr>
          <p:cNvSpPr/>
          <p:nvPr/>
        </p:nvSpPr>
        <p:spPr>
          <a:xfrm>
            <a:off x="3169478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>
                    <a:lumMod val="9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37E9C5-ACB7-7C51-AF11-41F4634BCC74}"/>
              </a:ext>
            </a:extLst>
          </p:cNvPr>
          <p:cNvSpPr/>
          <p:nvPr/>
        </p:nvSpPr>
        <p:spPr>
          <a:xfrm>
            <a:off x="3169478" y="1936602"/>
            <a:ext cx="2822713" cy="12965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Describe the approach, including study design, participants, data collection, and analysis methods.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43511C-4A7C-2CAA-71DA-0452F7DAF10B}"/>
              </a:ext>
            </a:extLst>
          </p:cNvPr>
          <p:cNvSpPr/>
          <p:nvPr/>
        </p:nvSpPr>
        <p:spPr>
          <a:xfrm>
            <a:off x="6179930" y="1936602"/>
            <a:ext cx="2822713" cy="12965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/>
              </a:rPr>
              <a:t>Interpret the results, highlighting their significance, implications, and potential limitations.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6E3E7B-7057-C4F7-35A8-905FD2D896FA}"/>
              </a:ext>
            </a:extLst>
          </p:cNvPr>
          <p:cNvSpPr/>
          <p:nvPr/>
        </p:nvSpPr>
        <p:spPr>
          <a:xfrm>
            <a:off x="9190383" y="1936602"/>
            <a:ext cx="2822713" cy="1331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Summarize the key findings of the project or research, often with the support of data tables or figures.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9" name="Rectangle: Single Corner Rounded 47">
            <a:extLst>
              <a:ext uri="{FF2B5EF4-FFF2-40B4-BE49-F238E27FC236}">
                <a16:creationId xmlns:a16="http://schemas.microsoft.com/office/drawing/2014/main" id="{898965EE-176D-E716-9AD8-8A8B8F243DC0}"/>
              </a:ext>
            </a:extLst>
          </p:cNvPr>
          <p:cNvSpPr/>
          <p:nvPr/>
        </p:nvSpPr>
        <p:spPr>
          <a:xfrm>
            <a:off x="159015" y="3307451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CA47E7B-ED8C-4073-3C1A-DA8ACBE470CD}"/>
              </a:ext>
            </a:extLst>
          </p:cNvPr>
          <p:cNvSpPr/>
          <p:nvPr/>
        </p:nvSpPr>
        <p:spPr>
          <a:xfrm>
            <a:off x="159016" y="3622268"/>
            <a:ext cx="2822713" cy="7178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Identify the specific aims or research questions the project seeks to answer</a:t>
            </a:r>
            <a:r>
              <a:rPr lang="en-US" sz="12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.</a:t>
            </a:r>
            <a:endParaRPr lang="en-US" sz="7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BB236A-D07E-7D97-96B8-2566E50689F2}"/>
              </a:ext>
            </a:extLst>
          </p:cNvPr>
          <p:cNvSpPr/>
          <p:nvPr/>
        </p:nvSpPr>
        <p:spPr>
          <a:xfrm>
            <a:off x="3169478" y="3307451"/>
            <a:ext cx="8796725" cy="339041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REPLACE </a:t>
            </a:r>
            <a:r>
              <a:rPr lang="en-US" sz="1400" b="1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WITH GRAPHICS</a:t>
            </a:r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:</a:t>
            </a:r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 (charts, graphs, diagrams, etc.) that effectively convey the data or concepts. 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2" name="Rectangle: Single Corner Rounded 21">
            <a:extLst>
              <a:ext uri="{FF2B5EF4-FFF2-40B4-BE49-F238E27FC236}">
                <a16:creationId xmlns:a16="http://schemas.microsoft.com/office/drawing/2014/main" id="{F473F7D0-FFD7-9DB4-4036-B1391E3C4A64}"/>
              </a:ext>
            </a:extLst>
          </p:cNvPr>
          <p:cNvSpPr/>
          <p:nvPr/>
        </p:nvSpPr>
        <p:spPr>
          <a:xfrm>
            <a:off x="159019" y="4395145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Reference(s)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6E4889-ED2B-B875-000F-69E76716F4EB}"/>
              </a:ext>
            </a:extLst>
          </p:cNvPr>
          <p:cNvSpPr/>
          <p:nvPr/>
        </p:nvSpPr>
        <p:spPr>
          <a:xfrm>
            <a:off x="159016" y="4734983"/>
            <a:ext cx="2822713" cy="693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Ensure all literature, data, prior work, graphics, etc., referenced in the presentation are properly cited.</a:t>
            </a:r>
          </a:p>
        </p:txBody>
      </p:sp>
      <p:sp>
        <p:nvSpPr>
          <p:cNvPr id="14" name="Rectangle: Single Corner Rounded 14">
            <a:extLst>
              <a:ext uri="{FF2B5EF4-FFF2-40B4-BE49-F238E27FC236}">
                <a16:creationId xmlns:a16="http://schemas.microsoft.com/office/drawing/2014/main" id="{186F5E6C-6E4E-1FB2-5174-3BC38D525789}"/>
              </a:ext>
            </a:extLst>
          </p:cNvPr>
          <p:cNvSpPr/>
          <p:nvPr/>
        </p:nvSpPr>
        <p:spPr>
          <a:xfrm>
            <a:off x="6179930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15" name="Rectangle: Single Corner Rounded 17">
            <a:extLst>
              <a:ext uri="{FF2B5EF4-FFF2-40B4-BE49-F238E27FC236}">
                <a16:creationId xmlns:a16="http://schemas.microsoft.com/office/drawing/2014/main" id="{FB586D3F-786D-FD58-0CDF-A592A41E31E6}"/>
              </a:ext>
            </a:extLst>
          </p:cNvPr>
          <p:cNvSpPr/>
          <p:nvPr/>
        </p:nvSpPr>
        <p:spPr>
          <a:xfrm>
            <a:off x="9190383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Results / Conclusion</a:t>
            </a:r>
          </a:p>
        </p:txBody>
      </p:sp>
      <p:sp>
        <p:nvSpPr>
          <p:cNvPr id="16" name="Rectangle: Single Corner Rounded 7">
            <a:extLst>
              <a:ext uri="{FF2B5EF4-FFF2-40B4-BE49-F238E27FC236}">
                <a16:creationId xmlns:a16="http://schemas.microsoft.com/office/drawing/2014/main" id="{7BA14516-B872-7AD7-C410-0A3170E02848}"/>
              </a:ext>
            </a:extLst>
          </p:cNvPr>
          <p:cNvSpPr/>
          <p:nvPr/>
        </p:nvSpPr>
        <p:spPr>
          <a:xfrm>
            <a:off x="159026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12D9E1A-6529-7623-E375-19462BAD6A2D}"/>
              </a:ext>
            </a:extLst>
          </p:cNvPr>
          <p:cNvSpPr/>
          <p:nvPr/>
        </p:nvSpPr>
        <p:spPr>
          <a:xfrm>
            <a:off x="159024" y="1936137"/>
            <a:ext cx="2822713" cy="12970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State the purpose of the research and summarize the current knowledge, the knowledge gap, and how the research project proposes to address the knowledge gap.</a:t>
            </a:r>
          </a:p>
        </p:txBody>
      </p:sp>
    </p:spTree>
    <p:extLst>
      <p:ext uri="{BB962C8B-B14F-4D97-AF65-F5344CB8AC3E}">
        <p14:creationId xmlns:p14="http://schemas.microsoft.com/office/powerpoint/2010/main" val="1070057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F2D60-5E46-72A3-EBC7-BF91A1875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993291-705A-88AE-315C-A126F437F772}"/>
              </a:ext>
            </a:extLst>
          </p:cNvPr>
          <p:cNvSpPr/>
          <p:nvPr/>
        </p:nvSpPr>
        <p:spPr>
          <a:xfrm>
            <a:off x="9190381" y="4537996"/>
            <a:ext cx="2822713" cy="21693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REPLACE </a:t>
            </a:r>
            <a:r>
              <a:rPr lang="en-US" sz="1400" b="1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WITH QR CODE TO LINK SUPPLEMENTAL MATERIAL</a:t>
            </a:r>
            <a:endParaRPr lang="en-US" sz="14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2128B5-5D35-3176-0FD4-84BB5F1AC5D6}"/>
              </a:ext>
            </a:extLst>
          </p:cNvPr>
          <p:cNvSpPr/>
          <p:nvPr/>
        </p:nvSpPr>
        <p:spPr>
          <a:xfrm>
            <a:off x="197960" y="0"/>
            <a:ext cx="11994040" cy="12920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44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Title</a:t>
            </a:r>
          </a:p>
          <a:p>
            <a:r>
              <a:rPr lang="en-US" sz="1600" b="1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Name(s) | Name of Organization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389826-1EA7-287E-FDB9-C336EAE0A74B}"/>
              </a:ext>
            </a:extLst>
          </p:cNvPr>
          <p:cNvSpPr/>
          <p:nvPr/>
        </p:nvSpPr>
        <p:spPr>
          <a:xfrm>
            <a:off x="159026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State the purpose of the research and summarize the current knowledge, the knowledge gap, and how the research project proposes to address the knowledge gap.</a:t>
            </a:r>
          </a:p>
        </p:txBody>
      </p:sp>
      <p:sp>
        <p:nvSpPr>
          <p:cNvPr id="5" name="Rectangle: Single Corner Rounded 11">
            <a:extLst>
              <a:ext uri="{FF2B5EF4-FFF2-40B4-BE49-F238E27FC236}">
                <a16:creationId xmlns:a16="http://schemas.microsoft.com/office/drawing/2014/main" id="{74EF5677-3DC5-CA86-21D2-49F27BC0007B}"/>
              </a:ext>
            </a:extLst>
          </p:cNvPr>
          <p:cNvSpPr/>
          <p:nvPr/>
        </p:nvSpPr>
        <p:spPr>
          <a:xfrm>
            <a:off x="3169478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>
                    <a:lumMod val="9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43DA7D-7752-4E33-3F42-482EAD1CD53D}"/>
              </a:ext>
            </a:extLst>
          </p:cNvPr>
          <p:cNvSpPr/>
          <p:nvPr/>
        </p:nvSpPr>
        <p:spPr>
          <a:xfrm>
            <a:off x="3169478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Describe the approach, including study design, participants, data collection, and analysis methods.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959FA3-649E-381E-D473-CDF96BC6C54D}"/>
              </a:ext>
            </a:extLst>
          </p:cNvPr>
          <p:cNvSpPr/>
          <p:nvPr/>
        </p:nvSpPr>
        <p:spPr>
          <a:xfrm>
            <a:off x="6179930" y="1936602"/>
            <a:ext cx="2822713" cy="215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/>
              </a:rPr>
              <a:t>Interpret the results, highlighting their significance, implications, and potential limitations.</a:t>
            </a:r>
          </a:p>
        </p:txBody>
      </p:sp>
      <p:sp>
        <p:nvSpPr>
          <p:cNvPr id="8" name="Rectangle: Single Corner Rounded 47">
            <a:extLst>
              <a:ext uri="{FF2B5EF4-FFF2-40B4-BE49-F238E27FC236}">
                <a16:creationId xmlns:a16="http://schemas.microsoft.com/office/drawing/2014/main" id="{7045A623-58C2-B29B-3C37-E6EBF57E69EC}"/>
              </a:ext>
            </a:extLst>
          </p:cNvPr>
          <p:cNvSpPr/>
          <p:nvPr/>
        </p:nvSpPr>
        <p:spPr>
          <a:xfrm>
            <a:off x="159026" y="4227445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51603F-7C67-2164-1DA9-CEBDEE111433}"/>
              </a:ext>
            </a:extLst>
          </p:cNvPr>
          <p:cNvSpPr/>
          <p:nvPr/>
        </p:nvSpPr>
        <p:spPr>
          <a:xfrm>
            <a:off x="159026" y="4543968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Identify the specific aims or research questions the project seeks to answer</a:t>
            </a:r>
            <a:r>
              <a:rPr lang="en-US" sz="12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.</a:t>
            </a:r>
            <a:endParaRPr lang="en-US" sz="7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D0EBEC-4F9C-B4E0-672A-C2D482291FF9}"/>
              </a:ext>
            </a:extLst>
          </p:cNvPr>
          <p:cNvSpPr/>
          <p:nvPr/>
        </p:nvSpPr>
        <p:spPr>
          <a:xfrm>
            <a:off x="3169478" y="4227445"/>
            <a:ext cx="5833165" cy="247041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REPLACE </a:t>
            </a:r>
            <a:r>
              <a:rPr lang="en-US" sz="1400" b="1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WITH GRAPHICS</a:t>
            </a:r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:</a:t>
            </a:r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 (charts, graphs, diagrams, etc.) that effectively convey the data or concepts. 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1" name="Rectangle: Single Corner Rounded 21">
            <a:extLst>
              <a:ext uri="{FF2B5EF4-FFF2-40B4-BE49-F238E27FC236}">
                <a16:creationId xmlns:a16="http://schemas.microsoft.com/office/drawing/2014/main" id="{3C95FE0E-B713-C5DA-3BCD-82EF40AD1A50}"/>
              </a:ext>
            </a:extLst>
          </p:cNvPr>
          <p:cNvSpPr/>
          <p:nvPr/>
        </p:nvSpPr>
        <p:spPr>
          <a:xfrm>
            <a:off x="159026" y="5508067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Disclosure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9AB332-7680-8ED3-EA91-335E37206F67}"/>
              </a:ext>
            </a:extLst>
          </p:cNvPr>
          <p:cNvSpPr/>
          <p:nvPr/>
        </p:nvSpPr>
        <p:spPr>
          <a:xfrm>
            <a:off x="159026" y="5824590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Disclose all financial or personal relationships that could influence the research or outcomes</a:t>
            </a:r>
            <a:r>
              <a:rPr lang="en-US" sz="105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Rectangle: Single Corner Rounded 14">
            <a:extLst>
              <a:ext uri="{FF2B5EF4-FFF2-40B4-BE49-F238E27FC236}">
                <a16:creationId xmlns:a16="http://schemas.microsoft.com/office/drawing/2014/main" id="{5BCD7E19-5F43-B5FD-9B2B-B508DB117B6C}"/>
              </a:ext>
            </a:extLst>
          </p:cNvPr>
          <p:cNvSpPr/>
          <p:nvPr/>
        </p:nvSpPr>
        <p:spPr>
          <a:xfrm>
            <a:off x="6179930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14" name="Rectangle: Single Corner Rounded 17">
            <a:extLst>
              <a:ext uri="{FF2B5EF4-FFF2-40B4-BE49-F238E27FC236}">
                <a16:creationId xmlns:a16="http://schemas.microsoft.com/office/drawing/2014/main" id="{8B8F8227-E5F8-DEDB-DF21-13E6A9456047}"/>
              </a:ext>
            </a:extLst>
          </p:cNvPr>
          <p:cNvSpPr/>
          <p:nvPr/>
        </p:nvSpPr>
        <p:spPr>
          <a:xfrm>
            <a:off x="9190381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Results / Conclusion</a:t>
            </a:r>
          </a:p>
        </p:txBody>
      </p:sp>
      <p:sp>
        <p:nvSpPr>
          <p:cNvPr id="15" name="Rectangle: Single Corner Rounded 7">
            <a:extLst>
              <a:ext uri="{FF2B5EF4-FFF2-40B4-BE49-F238E27FC236}">
                <a16:creationId xmlns:a16="http://schemas.microsoft.com/office/drawing/2014/main" id="{46DD0FAC-5112-12EA-9D45-2C14326E3707}"/>
              </a:ext>
            </a:extLst>
          </p:cNvPr>
          <p:cNvSpPr/>
          <p:nvPr/>
        </p:nvSpPr>
        <p:spPr>
          <a:xfrm>
            <a:off x="159026" y="1620079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16" name="Rectangle: Single Corner Rounded 2">
            <a:extLst>
              <a:ext uri="{FF2B5EF4-FFF2-40B4-BE49-F238E27FC236}">
                <a16:creationId xmlns:a16="http://schemas.microsoft.com/office/drawing/2014/main" id="{D80EE679-2D49-313F-77CA-3BA2AA1BF205}"/>
              </a:ext>
            </a:extLst>
          </p:cNvPr>
          <p:cNvSpPr/>
          <p:nvPr/>
        </p:nvSpPr>
        <p:spPr>
          <a:xfrm>
            <a:off x="9190381" y="2915714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Reference(s)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1AF9282-BC0E-023E-0378-A4A792FA8310}"/>
              </a:ext>
            </a:extLst>
          </p:cNvPr>
          <p:cNvSpPr/>
          <p:nvPr/>
        </p:nvSpPr>
        <p:spPr>
          <a:xfrm>
            <a:off x="9190381" y="3232237"/>
            <a:ext cx="2822713" cy="834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Ensure all literature, data, prior work, graphics, etc., referenced in the presentation are properly cited.</a:t>
            </a:r>
          </a:p>
        </p:txBody>
      </p:sp>
      <p:sp>
        <p:nvSpPr>
          <p:cNvPr id="19" name="Rectangle: Single Corner Rounded 21">
            <a:extLst>
              <a:ext uri="{FF2B5EF4-FFF2-40B4-BE49-F238E27FC236}">
                <a16:creationId xmlns:a16="http://schemas.microsoft.com/office/drawing/2014/main" id="{87FED216-B602-8727-69C3-01664AFA9556}"/>
              </a:ext>
            </a:extLst>
          </p:cNvPr>
          <p:cNvSpPr/>
          <p:nvPr/>
        </p:nvSpPr>
        <p:spPr>
          <a:xfrm>
            <a:off x="9190381" y="4221474"/>
            <a:ext cx="2822713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QR Code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DAF3194-2CF9-DAE5-E466-D754122A69E5}"/>
              </a:ext>
            </a:extLst>
          </p:cNvPr>
          <p:cNvSpPr/>
          <p:nvPr/>
        </p:nvSpPr>
        <p:spPr>
          <a:xfrm>
            <a:off x="9190381" y="1936602"/>
            <a:ext cx="2822713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Summarize the key findings of the project or research, often with the support of data tables or figures.</a:t>
            </a:r>
            <a:endParaRPr lang="en-US" sz="80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760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953CF-6ECF-BA18-012A-C1A194840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C504CA-DB4D-D2C2-C946-CD43A821C051}"/>
              </a:ext>
            </a:extLst>
          </p:cNvPr>
          <p:cNvSpPr/>
          <p:nvPr/>
        </p:nvSpPr>
        <p:spPr>
          <a:xfrm>
            <a:off x="3328386" y="651846"/>
            <a:ext cx="5555108" cy="1145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4400" b="1" dirty="0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Title</a:t>
            </a:r>
          </a:p>
          <a:p>
            <a:r>
              <a:rPr lang="en-US" sz="1600" b="1" dirty="0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Name(s) | Name of Organization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D9DEA2-5F12-5CE5-301A-E4F1CA7A6C7A}"/>
              </a:ext>
            </a:extLst>
          </p:cNvPr>
          <p:cNvSpPr/>
          <p:nvPr/>
        </p:nvSpPr>
        <p:spPr>
          <a:xfrm>
            <a:off x="159027" y="478201"/>
            <a:ext cx="2584174" cy="14923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State the purpose of the research and summarize the current knowledge, the knowledge gap, and how the research project proposes to address the knowledge gap.</a:t>
            </a:r>
          </a:p>
        </p:txBody>
      </p:sp>
      <p:sp>
        <p:nvSpPr>
          <p:cNvPr id="4" name="Rectangle: Single Corner Rounded 11">
            <a:extLst>
              <a:ext uri="{FF2B5EF4-FFF2-40B4-BE49-F238E27FC236}">
                <a16:creationId xmlns:a16="http://schemas.microsoft.com/office/drawing/2014/main" id="{629887CB-3AEB-EB0C-40D2-B2A961D49B81}"/>
              </a:ext>
            </a:extLst>
          </p:cNvPr>
          <p:cNvSpPr/>
          <p:nvPr/>
        </p:nvSpPr>
        <p:spPr>
          <a:xfrm>
            <a:off x="159026" y="3675652"/>
            <a:ext cx="2613659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E545FF-65C1-318B-EC12-543790AD119F}"/>
              </a:ext>
            </a:extLst>
          </p:cNvPr>
          <p:cNvSpPr/>
          <p:nvPr/>
        </p:nvSpPr>
        <p:spPr>
          <a:xfrm>
            <a:off x="159026" y="3992175"/>
            <a:ext cx="2613659" cy="13028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Describe the approach, including study design, participants, data collection, and analysis methods.</a:t>
            </a:r>
            <a:endParaRPr lang="en-US" sz="800" dirty="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491EF2-C30F-4B34-DE02-DBF24E9C606F}"/>
              </a:ext>
            </a:extLst>
          </p:cNvPr>
          <p:cNvSpPr/>
          <p:nvPr/>
        </p:nvSpPr>
        <p:spPr>
          <a:xfrm>
            <a:off x="159025" y="5430227"/>
            <a:ext cx="2613659" cy="11790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r>
              <a:rPr lang="en-US" sz="1400" dirty="0">
                <a:solidFill>
                  <a:schemeClr val="tx1"/>
                </a:solidFill>
                <a:latin typeface="Avenir Next LT Pro" panose="020B0504020202020204" pitchFamily="34" charset="77"/>
                <a:cs typeface="Arial"/>
              </a:rPr>
              <a:t>Interpret the results, highlighting their significance, implications, and potential limitations.</a:t>
            </a:r>
          </a:p>
        </p:txBody>
      </p:sp>
      <p:sp>
        <p:nvSpPr>
          <p:cNvPr id="8" name="Rectangle: Single Corner Rounded 14">
            <a:extLst>
              <a:ext uri="{FF2B5EF4-FFF2-40B4-BE49-F238E27FC236}">
                <a16:creationId xmlns:a16="http://schemas.microsoft.com/office/drawing/2014/main" id="{5735C6AE-3E53-7C8D-B683-EF6A2FC02D17}"/>
              </a:ext>
            </a:extLst>
          </p:cNvPr>
          <p:cNvSpPr/>
          <p:nvPr/>
        </p:nvSpPr>
        <p:spPr>
          <a:xfrm>
            <a:off x="159025" y="5116912"/>
            <a:ext cx="2613659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9" name="Rectangle: Single Corner Rounded 17">
            <a:extLst>
              <a:ext uri="{FF2B5EF4-FFF2-40B4-BE49-F238E27FC236}">
                <a16:creationId xmlns:a16="http://schemas.microsoft.com/office/drawing/2014/main" id="{FF485C98-AB47-D063-7906-B8D3C2B15BBA}"/>
              </a:ext>
            </a:extLst>
          </p:cNvPr>
          <p:cNvSpPr/>
          <p:nvPr/>
        </p:nvSpPr>
        <p:spPr>
          <a:xfrm>
            <a:off x="9468679" y="161677"/>
            <a:ext cx="2584174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Results / Conclusion</a:t>
            </a:r>
          </a:p>
        </p:txBody>
      </p:sp>
      <p:sp>
        <p:nvSpPr>
          <p:cNvPr id="10" name="Rectangle: Single Corner Rounded 7">
            <a:extLst>
              <a:ext uri="{FF2B5EF4-FFF2-40B4-BE49-F238E27FC236}">
                <a16:creationId xmlns:a16="http://schemas.microsoft.com/office/drawing/2014/main" id="{68A753B7-9EA2-E3CC-1B72-949E7C0138A6}"/>
              </a:ext>
            </a:extLst>
          </p:cNvPr>
          <p:cNvSpPr/>
          <p:nvPr/>
        </p:nvSpPr>
        <p:spPr>
          <a:xfrm>
            <a:off x="198787" y="161677"/>
            <a:ext cx="2584174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14" name="Rectangle: Single Corner Rounded 2">
            <a:extLst>
              <a:ext uri="{FF2B5EF4-FFF2-40B4-BE49-F238E27FC236}">
                <a16:creationId xmlns:a16="http://schemas.microsoft.com/office/drawing/2014/main" id="{48F9F4E2-7B42-4809-E1B5-694871A495E5}"/>
              </a:ext>
            </a:extLst>
          </p:cNvPr>
          <p:cNvSpPr/>
          <p:nvPr/>
        </p:nvSpPr>
        <p:spPr>
          <a:xfrm>
            <a:off x="9468680" y="2341514"/>
            <a:ext cx="2584174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700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Reference(s)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AD0B130-9D06-498A-36EF-B8B7C1C34644}"/>
              </a:ext>
            </a:extLst>
          </p:cNvPr>
          <p:cNvSpPr/>
          <p:nvPr/>
        </p:nvSpPr>
        <p:spPr>
          <a:xfrm>
            <a:off x="9468679" y="2661501"/>
            <a:ext cx="2584174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Ensure all literature, data, prior work, graphics, etc., referenced in the presentation are properly cited.</a:t>
            </a:r>
          </a:p>
        </p:txBody>
      </p:sp>
      <p:sp>
        <p:nvSpPr>
          <p:cNvPr id="16" name="Rectangle: Single Corner Rounded 21">
            <a:extLst>
              <a:ext uri="{FF2B5EF4-FFF2-40B4-BE49-F238E27FC236}">
                <a16:creationId xmlns:a16="http://schemas.microsoft.com/office/drawing/2014/main" id="{BE375C2A-97A4-CE7F-D362-095D828C1F6A}"/>
              </a:ext>
            </a:extLst>
          </p:cNvPr>
          <p:cNvSpPr/>
          <p:nvPr/>
        </p:nvSpPr>
        <p:spPr>
          <a:xfrm>
            <a:off x="9468679" y="4230907"/>
            <a:ext cx="2544415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Disclosure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FA568BA-0492-4901-BA99-24242646B188}"/>
              </a:ext>
            </a:extLst>
          </p:cNvPr>
          <p:cNvSpPr/>
          <p:nvPr/>
        </p:nvSpPr>
        <p:spPr>
          <a:xfrm>
            <a:off x="9468679" y="4547430"/>
            <a:ext cx="2544415" cy="882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Disclose all financial or personal relationships that could influence the research or outcomes</a:t>
            </a:r>
            <a:r>
              <a:rPr lang="en-US" sz="1050" dirty="0">
                <a:solidFill>
                  <a:schemeClr val="tx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A37269-2398-B629-57E5-0ADB2E702764}"/>
              </a:ext>
            </a:extLst>
          </p:cNvPr>
          <p:cNvSpPr/>
          <p:nvPr/>
        </p:nvSpPr>
        <p:spPr>
          <a:xfrm>
            <a:off x="9428919" y="478201"/>
            <a:ext cx="2584174" cy="1705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Summarize the key findings of the project or research, often with the support of data tables or figures.</a:t>
            </a:r>
            <a:endParaRPr lang="en-US" sz="800" dirty="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7B5F08-6195-2F7A-143E-441949AC3C23}"/>
              </a:ext>
            </a:extLst>
          </p:cNvPr>
          <p:cNvSpPr/>
          <p:nvPr/>
        </p:nvSpPr>
        <p:spPr>
          <a:xfrm>
            <a:off x="159026" y="2499776"/>
            <a:ext cx="2584176" cy="11758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Identify the specific aims or research questions the project seeks to answer</a:t>
            </a:r>
            <a:r>
              <a:rPr lang="en-US" sz="1200" dirty="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.</a:t>
            </a:r>
            <a:endParaRPr lang="en-US" sz="700" dirty="0">
              <a:solidFill>
                <a:schemeClr val="tx1"/>
              </a:solidFill>
              <a:latin typeface="Avenir Next LT Pro" panose="020B0504020202020204" pitchFamily="34" charset="77"/>
              <a:cs typeface="Arial" panose="020B0604020202020204" pitchFamily="34" charset="0"/>
            </a:endParaRPr>
          </a:p>
        </p:txBody>
      </p:sp>
      <p:sp>
        <p:nvSpPr>
          <p:cNvPr id="20" name="Rectangle: Single Corner Rounded 47">
            <a:extLst>
              <a:ext uri="{FF2B5EF4-FFF2-40B4-BE49-F238E27FC236}">
                <a16:creationId xmlns:a16="http://schemas.microsoft.com/office/drawing/2014/main" id="{3015646D-1C5F-F23A-D1BB-EE29AE9CFF61}"/>
              </a:ext>
            </a:extLst>
          </p:cNvPr>
          <p:cNvSpPr/>
          <p:nvPr/>
        </p:nvSpPr>
        <p:spPr>
          <a:xfrm>
            <a:off x="159026" y="2183254"/>
            <a:ext cx="2584175" cy="316523"/>
          </a:xfrm>
          <a:prstGeom prst="round1Rect">
            <a:avLst/>
          </a:prstGeom>
          <a:solidFill>
            <a:srgbClr val="0063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77"/>
                <a:cs typeface="Arial" panose="020B0604020202020204" pitchFamily="34" charset="0"/>
              </a:rPr>
              <a:t>Objective(s)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B64D5A-40CE-6431-3E3F-12A17811ECED}"/>
              </a:ext>
            </a:extLst>
          </p:cNvPr>
          <p:cNvSpPr txBox="1"/>
          <p:nvPr/>
        </p:nvSpPr>
        <p:spPr>
          <a:xfrm>
            <a:off x="3489434" y="4833349"/>
            <a:ext cx="16396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1"/>
                </a:solidFill>
                <a:effectLst/>
                <a:latin typeface="Avenir Next LT Pro" panose="020B0504020202020204" pitchFamily="34" charset="77"/>
                <a:ea typeface="Calibri" panose="020F0502020204030204" pitchFamily="34" charset="0"/>
              </a:rPr>
              <a:t>REPLACE </a:t>
            </a:r>
            <a:r>
              <a:rPr lang="en-US" sz="1800" b="1" dirty="0">
                <a:solidFill>
                  <a:schemeClr val="tx1"/>
                </a:solidFill>
                <a:latin typeface="Avenir Next LT Pro" panose="020B0504020202020204" pitchFamily="34" charset="77"/>
                <a:ea typeface="Calibri" panose="020F0502020204030204" pitchFamily="34" charset="0"/>
              </a:rPr>
              <a:t>WITH QR CODE 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992BE7-252D-B7DF-6647-93A457FE770D}"/>
              </a:ext>
            </a:extLst>
          </p:cNvPr>
          <p:cNvSpPr/>
          <p:nvPr/>
        </p:nvSpPr>
        <p:spPr>
          <a:xfrm>
            <a:off x="3328386" y="1802119"/>
            <a:ext cx="5555108" cy="1145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400">
                <a:solidFill>
                  <a:schemeClr val="bg1"/>
                </a:solidFill>
                <a:latin typeface="Avenir Next LT Pro" panose="020B0504020202020204" pitchFamily="34" charset="77"/>
                <a:cs typeface="Arial"/>
              </a:rPr>
              <a:t>Insert main finding here, emphasizing the key points.</a:t>
            </a:r>
            <a:endParaRPr lang="en-US" sz="1400" dirty="0">
              <a:solidFill>
                <a:schemeClr val="bg1"/>
              </a:solidFill>
              <a:latin typeface="Avenir Next LT Pro" panose="020B0504020202020204" pitchFamily="34" charset="77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708539"/>
      </p:ext>
    </p:extLst>
  </p:cSld>
  <p:clrMapOvr>
    <a:masterClrMapping/>
  </p:clrMapOvr>
</p:sld>
</file>

<file path=ppt/theme/theme1.xml><?xml version="1.0" encoding="utf-8"?>
<a:theme xmlns:a="http://schemas.openxmlformats.org/drawingml/2006/main" name="NCODA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f66d91-1067-4fbd-9bab-42f567ecd8ca">
      <Terms xmlns="http://schemas.microsoft.com/office/infopath/2007/PartnerControls"/>
    </lcf76f155ced4ddcb4097134ff3c332f>
    <TaxCatchAll xmlns="d8a6871d-d886-4571-af58-e9e5103c972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B0AAB2FD6B7C47AE7869E139927FCD" ma:contentTypeVersion="21" ma:contentTypeDescription="Create a new document." ma:contentTypeScope="" ma:versionID="f85cab9411ee45fbfa8de7d7ec12e707">
  <xsd:schema xmlns:xsd="http://www.w3.org/2001/XMLSchema" xmlns:xs="http://www.w3.org/2001/XMLSchema" xmlns:p="http://schemas.microsoft.com/office/2006/metadata/properties" xmlns:ns2="a5f66d91-1067-4fbd-9bab-42f567ecd8ca" xmlns:ns3="d8a6871d-d886-4571-af58-e9e5103c9723" targetNamespace="http://schemas.microsoft.com/office/2006/metadata/properties" ma:root="true" ma:fieldsID="3f10e013f475164b540ae2324d67bad4" ns2:_="" ns3:_="">
    <xsd:import namespace="a5f66d91-1067-4fbd-9bab-42f567ecd8ca"/>
    <xsd:import namespace="d8a6871d-d886-4571-af58-e9e5103c97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f66d91-1067-4fbd-9bab-42f567ecd8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ddd5a2b-0a59-4d1b-bb15-68ba3d9a9e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a6871d-d886-4571-af58-e9e5103c9723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486bf23-ef70-4d81-8ce8-f693848f3e24}" ma:internalName="TaxCatchAll" ma:showField="CatchAllData" ma:web="d8a6871d-d886-4571-af58-e9e5103c97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52BFEB-F2E4-4E30-AD67-003445A24D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7647FE-DC58-4398-95DE-B610764C7C5E}">
  <ds:schemaRefs>
    <ds:schemaRef ds:uri="5c3521a3-c6dd-4409-ab6f-ec2442b1b755"/>
    <ds:schemaRef ds:uri="6cc7da29-1a20-4207-8fa8-31468131d000"/>
    <ds:schemaRef ds:uri="c90ad118-5ea3-495f-b9ea-d398727eb93c"/>
    <ds:schemaRef ds:uri="ffcbf3a7-5132-4233-8b76-c26a36bc06d9"/>
    <ds:schemaRef ds:uri="http://schemas.microsoft.com/office/2006/metadata/properties"/>
    <ds:schemaRef ds:uri="http://schemas.microsoft.com/office/infopath/2007/PartnerControls"/>
    <ds:schemaRef ds:uri="a5f66d91-1067-4fbd-9bab-42f567ecd8ca"/>
    <ds:schemaRef ds:uri="d8a6871d-d886-4571-af58-e9e5103c9723"/>
  </ds:schemaRefs>
</ds:datastoreItem>
</file>

<file path=customXml/itemProps3.xml><?xml version="1.0" encoding="utf-8"?>
<ds:datastoreItem xmlns:ds="http://schemas.openxmlformats.org/officeDocument/2006/customXml" ds:itemID="{66B6B6EF-2FA9-4B1E-B69A-05E2ABFF5C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f66d91-1067-4fbd-9bab-42f567ecd8ca"/>
    <ds:schemaRef ds:uri="d8a6871d-d886-4571-af58-e9e5103c97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23175</TotalTime>
  <Words>1037</Words>
  <Application>Microsoft Macintosh PowerPoint</Application>
  <PresentationFormat>Widescreen</PresentationFormat>
  <Paragraphs>106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Avenir Next LT Pro</vt:lpstr>
      <vt:lpstr>Courier New</vt:lpstr>
      <vt:lpstr>Wingdings</vt:lpstr>
      <vt:lpstr>NCODA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Woodard</dc:creator>
  <cp:lastModifiedBy>Anthony Woodard</cp:lastModifiedBy>
  <cp:revision>152</cp:revision>
  <cp:lastPrinted>2025-05-11T16:28:37Z</cp:lastPrinted>
  <dcterms:created xsi:type="dcterms:W3CDTF">2025-04-08T12:21:48Z</dcterms:created>
  <dcterms:modified xsi:type="dcterms:W3CDTF">2025-12-13T12:49:38Z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0x01010095B0AAB2FD6B7C47AE7869E139927FCD</vt:lpwstr>
  </property>
  <property fmtid="{D5CDD505-2E9C-101B-9397-08002B2CF9AE}" pid="3" name="MediaServiceImageTags">
    <vt:lpwstr/>
  </property>
</Properties>
</file>