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sldIdLst>
    <p:sldId id="278" r:id="rId5"/>
    <p:sldId id="8667" r:id="rId6"/>
    <p:sldId id="281" r:id="rId7"/>
    <p:sldId id="292" r:id="rId8"/>
    <p:sldId id="294" r:id="rId9"/>
    <p:sldId id="295" r:id="rId10"/>
    <p:sldId id="297" r:id="rId11"/>
    <p:sldId id="8669" r:id="rId12"/>
    <p:sldId id="300" r:id="rId13"/>
    <p:sldId id="8660" r:id="rId14"/>
    <p:sldId id="8668" r:id="rId15"/>
    <p:sldId id="8670" r:id="rId16"/>
    <p:sldId id="296" r:id="rId17"/>
    <p:sldId id="304" r:id="rId18"/>
    <p:sldId id="8661" r:id="rId19"/>
    <p:sldId id="8671" r:id="rId20"/>
    <p:sldId id="306" r:id="rId21"/>
    <p:sldId id="8672" r:id="rId22"/>
    <p:sldId id="8673" r:id="rId23"/>
    <p:sldId id="8674" r:id="rId24"/>
    <p:sldId id="8675" r:id="rId25"/>
    <p:sldId id="303" r:id="rId26"/>
    <p:sldId id="291" r:id="rId27"/>
    <p:sldId id="308" r:id="rId28"/>
    <p:sldId id="309" r:id="rId29"/>
    <p:sldId id="310" r:id="rId30"/>
    <p:sldId id="311" r:id="rId31"/>
    <p:sldId id="312" r:id="rId32"/>
    <p:sldId id="25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2026 Fall Summit" id="{74D7DEF8-2225-6148-8295-700BDA4CB3D8}">
          <p14:sldIdLst>
            <p14:sldId id="278"/>
            <p14:sldId id="8667"/>
          </p14:sldIdLst>
        </p14:section>
        <p14:section name="Timeline" id="{3A44E940-C96A-4449-AD67-EA8A4DA498FC}">
          <p14:sldIdLst>
            <p14:sldId id="281"/>
            <p14:sldId id="292"/>
            <p14:sldId id="294"/>
            <p14:sldId id="295"/>
          </p14:sldIdLst>
        </p14:section>
        <p14:section name="Abstract Submission" id="{49DD3DE3-086B-C24A-AD89-61219FD3C946}">
          <p14:sldIdLst>
            <p14:sldId id="297"/>
            <p14:sldId id="8669"/>
            <p14:sldId id="300"/>
            <p14:sldId id="8660"/>
            <p14:sldId id="8668"/>
            <p14:sldId id="8670"/>
          </p14:sldIdLst>
        </p14:section>
        <p14:section name="Poster Submission" id="{8E8BC116-65D8-A249-826B-7F6A07BFFB6D}">
          <p14:sldIdLst>
            <p14:sldId id="296"/>
            <p14:sldId id="304"/>
            <p14:sldId id="8661"/>
            <p14:sldId id="8671"/>
            <p14:sldId id="306"/>
            <p14:sldId id="8672"/>
            <p14:sldId id="8673"/>
          </p14:sldIdLst>
        </p14:section>
        <p14:section name="FAQ &amp; Support" id="{96ABA6FC-1A43-4265-ACA9-8FA13E2070E7}">
          <p14:sldIdLst>
            <p14:sldId id="8674"/>
            <p14:sldId id="8675"/>
          </p14:sldIdLst>
        </p14:section>
        <p14:section name="Poster Templates" id="{45FC9448-2708-4D24-9A21-E749807F733B}">
          <p14:sldIdLst>
            <p14:sldId id="303"/>
            <p14:sldId id="291"/>
            <p14:sldId id="308"/>
            <p14:sldId id="309"/>
            <p14:sldId id="310"/>
            <p14:sldId id="311"/>
            <p14:sldId id="312"/>
            <p14:sldId id="2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866"/>
    <a:srgbClr val="1FA3D6"/>
    <a:srgbClr val="002B4E"/>
    <a:srgbClr val="0766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81"/>
    <p:restoredTop sz="94753"/>
  </p:normalViewPr>
  <p:slideViewPr>
    <p:cSldViewPr snapToGrid="0">
      <p:cViewPr varScale="1">
        <p:scale>
          <a:sx n="106" d="100"/>
          <a:sy n="106" d="100"/>
        </p:scale>
        <p:origin x="2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4ED47D-2BD6-484D-9E2F-97988524C6CF}"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8AE99CE2-A74E-714F-A00F-D4BBF9629C6B}">
      <dgm:prSet phldrT="[Text]"/>
      <dgm:spPr>
        <a:solidFill>
          <a:srgbClr val="002B4E"/>
        </a:solidFill>
        <a:ln>
          <a:solidFill>
            <a:srgbClr val="002B4E"/>
          </a:solidFill>
        </a:ln>
      </dgm:spPr>
      <dgm:t>
        <a:bodyPr/>
        <a:lstStyle/>
        <a:p>
          <a:r>
            <a:rPr lang="en-US">
              <a:latin typeface="Avenir Next LT Pro"/>
            </a:rPr>
            <a:t>(III) Hot Topic</a:t>
          </a:r>
        </a:p>
      </dgm:t>
    </dgm:pt>
    <dgm:pt modelId="{A1624B46-40A4-634A-90A7-3B9A63C44FF6}" type="parTrans" cxnId="{B2812DFD-5FBD-4F4D-A094-6DA0C356404A}">
      <dgm:prSet/>
      <dgm:spPr/>
      <dgm:t>
        <a:bodyPr/>
        <a:lstStyle/>
        <a:p>
          <a:endParaRPr lang="en-US"/>
        </a:p>
      </dgm:t>
    </dgm:pt>
    <dgm:pt modelId="{2CAA40C2-D52D-A643-AE05-9A18C43B1BD9}" type="sibTrans" cxnId="{B2812DFD-5FBD-4F4D-A094-6DA0C356404A}">
      <dgm:prSet/>
      <dgm:spPr/>
      <dgm:t>
        <a:bodyPr/>
        <a:lstStyle/>
        <a:p>
          <a:endParaRPr lang="en-US"/>
        </a:p>
      </dgm:t>
    </dgm:pt>
    <dgm:pt modelId="{96EFE431-950B-F943-9091-67311189B545}">
      <dgm:prSet phldrT="[Text]"/>
      <dgm:spPr>
        <a:solidFill>
          <a:srgbClr val="002B4E"/>
        </a:solidFill>
        <a:ln>
          <a:solidFill>
            <a:srgbClr val="002B4E"/>
          </a:solidFill>
        </a:ln>
      </dgm:spPr>
      <dgm:t>
        <a:bodyPr/>
        <a:lstStyle/>
        <a:p>
          <a:r>
            <a:rPr lang="en-US">
              <a:latin typeface="Avenir Next LT Pro"/>
            </a:rPr>
            <a:t>(IV) Original Research</a:t>
          </a:r>
        </a:p>
      </dgm:t>
    </dgm:pt>
    <dgm:pt modelId="{8AD7291C-053A-1D44-A6BE-79E0F404A263}" type="parTrans" cxnId="{22FD7A5A-33F2-3943-AB94-D64899C4290E}">
      <dgm:prSet/>
      <dgm:spPr/>
      <dgm:t>
        <a:bodyPr/>
        <a:lstStyle/>
        <a:p>
          <a:endParaRPr lang="en-US"/>
        </a:p>
      </dgm:t>
    </dgm:pt>
    <dgm:pt modelId="{70F97BF5-BC10-4A49-94AE-1A400A4096D6}" type="sibTrans" cxnId="{22FD7A5A-33F2-3943-AB94-D64899C4290E}">
      <dgm:prSet/>
      <dgm:spPr/>
      <dgm:t>
        <a:bodyPr/>
        <a:lstStyle/>
        <a:p>
          <a:endParaRPr lang="en-US"/>
        </a:p>
      </dgm:t>
    </dgm:pt>
    <dgm:pt modelId="{49BBA51E-5F7E-DA41-A547-F36A1502B165}">
      <dgm:prSet phldrT="[Text]"/>
      <dgm:spPr>
        <a:solidFill>
          <a:srgbClr val="002B4E"/>
        </a:solidFill>
        <a:ln>
          <a:solidFill>
            <a:srgbClr val="002B4E"/>
          </a:solidFill>
        </a:ln>
      </dgm:spPr>
      <dgm:t>
        <a:bodyPr/>
        <a:lstStyle/>
        <a:p>
          <a:r>
            <a:rPr lang="en-US">
              <a:latin typeface="Avenir Next LT Pro"/>
            </a:rPr>
            <a:t>(V) Review</a:t>
          </a:r>
        </a:p>
      </dgm:t>
    </dgm:pt>
    <dgm:pt modelId="{378AE8A5-DA82-A54C-9ACA-2CF947CCA6EB}" type="parTrans" cxnId="{7E18FD54-50B6-DD4D-9FF2-E65142DF5AC1}">
      <dgm:prSet/>
      <dgm:spPr/>
      <dgm:t>
        <a:bodyPr/>
        <a:lstStyle/>
        <a:p>
          <a:endParaRPr lang="en-US"/>
        </a:p>
      </dgm:t>
    </dgm:pt>
    <dgm:pt modelId="{62817253-BD74-5F42-B571-970ECF27A90A}" type="sibTrans" cxnId="{7E18FD54-50B6-DD4D-9FF2-E65142DF5AC1}">
      <dgm:prSet/>
      <dgm:spPr/>
      <dgm:t>
        <a:bodyPr/>
        <a:lstStyle/>
        <a:p>
          <a:endParaRPr lang="en-US"/>
        </a:p>
      </dgm:t>
    </dgm:pt>
    <dgm:pt modelId="{B4B3A269-854B-5B47-8598-1E6971048271}">
      <dgm:prSet phldrT="[Text]"/>
      <dgm:spPr>
        <a:ln>
          <a:solidFill>
            <a:srgbClr val="002B4E"/>
          </a:solidFill>
        </a:ln>
      </dgm:spPr>
      <dgm:t>
        <a:bodyPr/>
        <a:lstStyle/>
        <a:p>
          <a:r>
            <a:rPr lang="en-US">
              <a:latin typeface="Avenir Next LT Pro"/>
            </a:rPr>
            <a:t>Service of Program/Background</a:t>
          </a:r>
        </a:p>
      </dgm:t>
    </dgm:pt>
    <dgm:pt modelId="{DC2A9F0F-43C2-B048-83E1-D2A28FF1AD9F}" type="parTrans" cxnId="{6D6C906A-EA53-4040-82F1-26F337F8BF1D}">
      <dgm:prSet/>
      <dgm:spPr/>
      <dgm:t>
        <a:bodyPr/>
        <a:lstStyle/>
        <a:p>
          <a:endParaRPr lang="en-US"/>
        </a:p>
      </dgm:t>
    </dgm:pt>
    <dgm:pt modelId="{128C8462-22BB-6D4D-BD30-3B7A13273E77}" type="sibTrans" cxnId="{6D6C906A-EA53-4040-82F1-26F337F8BF1D}">
      <dgm:prSet/>
      <dgm:spPr/>
      <dgm:t>
        <a:bodyPr/>
        <a:lstStyle/>
        <a:p>
          <a:endParaRPr lang="en-US"/>
        </a:p>
      </dgm:t>
    </dgm:pt>
    <dgm:pt modelId="{BEB543D3-E466-DB4C-AC82-11C842D72B2A}">
      <dgm:prSet phldrT="[Text]"/>
      <dgm:spPr>
        <a:ln>
          <a:solidFill>
            <a:srgbClr val="002B4E"/>
          </a:solidFill>
        </a:ln>
      </dgm:spPr>
      <dgm:t>
        <a:bodyPr/>
        <a:lstStyle/>
        <a:p>
          <a:r>
            <a:rPr lang="en-US">
              <a:latin typeface="Avenir Next LT Pro"/>
            </a:rPr>
            <a:t>Justification/Documentation</a:t>
          </a:r>
        </a:p>
      </dgm:t>
    </dgm:pt>
    <dgm:pt modelId="{7A904E03-026A-B043-9DBF-F539DCEC32E5}" type="parTrans" cxnId="{7E3DA9B9-76E6-BC4E-89D9-356AFDE08DBC}">
      <dgm:prSet/>
      <dgm:spPr/>
      <dgm:t>
        <a:bodyPr/>
        <a:lstStyle/>
        <a:p>
          <a:endParaRPr lang="en-US"/>
        </a:p>
      </dgm:t>
    </dgm:pt>
    <dgm:pt modelId="{3F1D938D-6AE0-3342-8338-D5E7417865C7}" type="sibTrans" cxnId="{7E3DA9B9-76E6-BC4E-89D9-356AFDE08DBC}">
      <dgm:prSet/>
      <dgm:spPr/>
      <dgm:t>
        <a:bodyPr/>
        <a:lstStyle/>
        <a:p>
          <a:endParaRPr lang="en-US"/>
        </a:p>
      </dgm:t>
    </dgm:pt>
    <dgm:pt modelId="{3811F8A5-B3D7-DD45-9773-DA78BC2CD3E4}">
      <dgm:prSet phldrT="[Text]"/>
      <dgm:spPr>
        <a:ln>
          <a:solidFill>
            <a:srgbClr val="002B4E"/>
          </a:solidFill>
        </a:ln>
      </dgm:spPr>
      <dgm:t>
        <a:bodyPr/>
        <a:lstStyle/>
        <a:p>
          <a:r>
            <a:rPr lang="en-US">
              <a:latin typeface="Avenir Next LT Pro"/>
            </a:rPr>
            <a:t>Adaptability</a:t>
          </a:r>
        </a:p>
      </dgm:t>
    </dgm:pt>
    <dgm:pt modelId="{8D8A8673-470A-9542-8E6A-975054F7CE80}" type="parTrans" cxnId="{FEE073FD-EBE1-D844-9303-D0ACCC3FBCE1}">
      <dgm:prSet/>
      <dgm:spPr/>
      <dgm:t>
        <a:bodyPr/>
        <a:lstStyle/>
        <a:p>
          <a:endParaRPr lang="en-US"/>
        </a:p>
      </dgm:t>
    </dgm:pt>
    <dgm:pt modelId="{4B57AA5F-FE5F-784D-8D4B-3232D3750AC2}" type="sibTrans" cxnId="{FEE073FD-EBE1-D844-9303-D0ACCC3FBCE1}">
      <dgm:prSet/>
      <dgm:spPr/>
      <dgm:t>
        <a:bodyPr/>
        <a:lstStyle/>
        <a:p>
          <a:endParaRPr lang="en-US"/>
        </a:p>
      </dgm:t>
    </dgm:pt>
    <dgm:pt modelId="{054686E0-ECAE-614C-805D-CACB8D07E1E6}">
      <dgm:prSet phldrT="[Text]"/>
      <dgm:spPr>
        <a:ln>
          <a:solidFill>
            <a:srgbClr val="002B4E"/>
          </a:solidFill>
        </a:ln>
      </dgm:spPr>
      <dgm:t>
        <a:bodyPr/>
        <a:lstStyle/>
        <a:p>
          <a:r>
            <a:rPr lang="en-US">
              <a:latin typeface="Avenir Next LT Pro"/>
            </a:rPr>
            <a:t>Significance </a:t>
          </a:r>
        </a:p>
      </dgm:t>
    </dgm:pt>
    <dgm:pt modelId="{45769999-2119-4744-ACED-8AE376420B18}" type="parTrans" cxnId="{CE57AFEF-7275-7C45-AFE6-C8BEFF08379A}">
      <dgm:prSet/>
      <dgm:spPr/>
      <dgm:t>
        <a:bodyPr/>
        <a:lstStyle/>
        <a:p>
          <a:endParaRPr lang="en-US"/>
        </a:p>
      </dgm:t>
    </dgm:pt>
    <dgm:pt modelId="{0D19D852-E0FD-7A42-8EAB-FBBEE4E40246}" type="sibTrans" cxnId="{CE57AFEF-7275-7C45-AFE6-C8BEFF08379A}">
      <dgm:prSet/>
      <dgm:spPr/>
      <dgm:t>
        <a:bodyPr/>
        <a:lstStyle/>
        <a:p>
          <a:endParaRPr lang="en-US"/>
        </a:p>
      </dgm:t>
    </dgm:pt>
    <dgm:pt modelId="{8BFD1582-5E17-934B-A28E-67EA760A9827}">
      <dgm:prSet phldrT="[Text]"/>
      <dgm:spPr>
        <a:ln>
          <a:solidFill>
            <a:srgbClr val="002B4E"/>
          </a:solidFill>
        </a:ln>
      </dgm:spPr>
      <dgm:t>
        <a:bodyPr/>
        <a:lstStyle/>
        <a:p>
          <a:r>
            <a:rPr lang="en-US">
              <a:latin typeface="Avenir Next LT Pro"/>
            </a:rPr>
            <a:t>Introduction/Background</a:t>
          </a:r>
        </a:p>
      </dgm:t>
    </dgm:pt>
    <dgm:pt modelId="{28909A99-48D7-0F4D-92D0-B5C8E545A129}" type="parTrans" cxnId="{B92F7414-5905-FB4B-9667-07E589DF8264}">
      <dgm:prSet/>
      <dgm:spPr/>
      <dgm:t>
        <a:bodyPr/>
        <a:lstStyle/>
        <a:p>
          <a:endParaRPr lang="en-US"/>
        </a:p>
      </dgm:t>
    </dgm:pt>
    <dgm:pt modelId="{22FDEF40-F243-2546-B2B3-FB02B8B26AF4}" type="sibTrans" cxnId="{B92F7414-5905-FB4B-9667-07E589DF8264}">
      <dgm:prSet/>
      <dgm:spPr/>
      <dgm:t>
        <a:bodyPr/>
        <a:lstStyle/>
        <a:p>
          <a:endParaRPr lang="en-US"/>
        </a:p>
      </dgm:t>
    </dgm:pt>
    <dgm:pt modelId="{DE27E4C7-5C9F-4040-B8D1-EAE00894E1C9}">
      <dgm:prSet phldrT="[Text]"/>
      <dgm:spPr>
        <a:ln>
          <a:solidFill>
            <a:srgbClr val="002B4E"/>
          </a:solidFill>
        </a:ln>
      </dgm:spPr>
      <dgm:t>
        <a:bodyPr/>
        <a:lstStyle/>
        <a:p>
          <a:r>
            <a:rPr lang="en-US">
              <a:latin typeface="Avenir Next LT Pro"/>
            </a:rPr>
            <a:t>Research Question/Hypothesis</a:t>
          </a:r>
        </a:p>
      </dgm:t>
    </dgm:pt>
    <dgm:pt modelId="{FF9B691B-3FD3-BD48-BEF6-0B458DAD18FC}" type="parTrans" cxnId="{B9E22148-F5EE-874D-9103-3315F757A452}">
      <dgm:prSet/>
      <dgm:spPr/>
      <dgm:t>
        <a:bodyPr/>
        <a:lstStyle/>
        <a:p>
          <a:endParaRPr lang="en-US"/>
        </a:p>
      </dgm:t>
    </dgm:pt>
    <dgm:pt modelId="{5B2CC3AA-EABC-6043-B69A-CC0759DC7462}" type="sibTrans" cxnId="{B9E22148-F5EE-874D-9103-3315F757A452}">
      <dgm:prSet/>
      <dgm:spPr/>
      <dgm:t>
        <a:bodyPr/>
        <a:lstStyle/>
        <a:p>
          <a:endParaRPr lang="en-US"/>
        </a:p>
      </dgm:t>
    </dgm:pt>
    <dgm:pt modelId="{C530390E-D2B2-DE4B-B634-F509D934CD35}">
      <dgm:prSet phldrT="[Text]"/>
      <dgm:spPr>
        <a:ln>
          <a:solidFill>
            <a:srgbClr val="002B4E"/>
          </a:solidFill>
        </a:ln>
      </dgm:spPr>
      <dgm:t>
        <a:bodyPr/>
        <a:lstStyle/>
        <a:p>
          <a:r>
            <a:rPr lang="en-US">
              <a:latin typeface="Avenir Next LT Pro"/>
            </a:rPr>
            <a:t>Study Design</a:t>
          </a:r>
        </a:p>
      </dgm:t>
    </dgm:pt>
    <dgm:pt modelId="{54208EFC-2B1E-CC4A-B0D9-2C92E86BA142}" type="parTrans" cxnId="{FCC92FB4-77AB-F441-9E75-E36C042DEA45}">
      <dgm:prSet/>
      <dgm:spPr/>
      <dgm:t>
        <a:bodyPr/>
        <a:lstStyle/>
        <a:p>
          <a:endParaRPr lang="en-US"/>
        </a:p>
      </dgm:t>
    </dgm:pt>
    <dgm:pt modelId="{5C49ED23-7569-4A46-AD3D-43254B4A5F17}" type="sibTrans" cxnId="{FCC92FB4-77AB-F441-9E75-E36C042DEA45}">
      <dgm:prSet/>
      <dgm:spPr/>
      <dgm:t>
        <a:bodyPr/>
        <a:lstStyle/>
        <a:p>
          <a:endParaRPr lang="en-US"/>
        </a:p>
      </dgm:t>
    </dgm:pt>
    <dgm:pt modelId="{C1ECD6EB-B4E6-B14F-97B4-3B215E01BE5C}">
      <dgm:prSet phldrT="[Text]"/>
      <dgm:spPr>
        <a:ln>
          <a:solidFill>
            <a:srgbClr val="002B4E"/>
          </a:solidFill>
        </a:ln>
      </dgm:spPr>
      <dgm:t>
        <a:bodyPr/>
        <a:lstStyle/>
        <a:p>
          <a:r>
            <a:rPr lang="en-US">
              <a:latin typeface="Avenir Next LT Pro"/>
            </a:rPr>
            <a:t>Methods</a:t>
          </a:r>
        </a:p>
      </dgm:t>
    </dgm:pt>
    <dgm:pt modelId="{EA6DB8DE-281B-D048-B518-783D8343C337}" type="parTrans" cxnId="{5EC47DDA-EC09-FF45-A30C-62CACFAB093C}">
      <dgm:prSet/>
      <dgm:spPr/>
      <dgm:t>
        <a:bodyPr/>
        <a:lstStyle/>
        <a:p>
          <a:endParaRPr lang="en-US"/>
        </a:p>
      </dgm:t>
    </dgm:pt>
    <dgm:pt modelId="{1BBBA075-1235-5047-981E-655B2DAFCBE7}" type="sibTrans" cxnId="{5EC47DDA-EC09-FF45-A30C-62CACFAB093C}">
      <dgm:prSet/>
      <dgm:spPr/>
      <dgm:t>
        <a:bodyPr/>
        <a:lstStyle/>
        <a:p>
          <a:endParaRPr lang="en-US"/>
        </a:p>
      </dgm:t>
    </dgm:pt>
    <dgm:pt modelId="{1C2958AC-633C-CB48-A9F2-77DC5F7E4D92}">
      <dgm:prSet phldrT="[Text]"/>
      <dgm:spPr>
        <a:ln>
          <a:solidFill>
            <a:srgbClr val="002B4E"/>
          </a:solidFill>
        </a:ln>
      </dgm:spPr>
      <dgm:t>
        <a:bodyPr/>
        <a:lstStyle/>
        <a:p>
          <a:r>
            <a:rPr lang="en-US">
              <a:latin typeface="Avenir Next LT Pro"/>
            </a:rPr>
            <a:t>Results</a:t>
          </a:r>
        </a:p>
      </dgm:t>
    </dgm:pt>
    <dgm:pt modelId="{844D184B-43E8-CB42-A36E-78E8044AF0F0}" type="parTrans" cxnId="{DC25CBD5-231D-2242-B6FF-800D145E3E42}">
      <dgm:prSet/>
      <dgm:spPr/>
      <dgm:t>
        <a:bodyPr/>
        <a:lstStyle/>
        <a:p>
          <a:endParaRPr lang="en-US"/>
        </a:p>
      </dgm:t>
    </dgm:pt>
    <dgm:pt modelId="{1EFC33D2-CF87-4A40-B497-1D33B0F392F8}" type="sibTrans" cxnId="{DC25CBD5-231D-2242-B6FF-800D145E3E42}">
      <dgm:prSet/>
      <dgm:spPr/>
      <dgm:t>
        <a:bodyPr/>
        <a:lstStyle/>
        <a:p>
          <a:endParaRPr lang="en-US"/>
        </a:p>
      </dgm:t>
    </dgm:pt>
    <dgm:pt modelId="{27BBB8F2-64BF-B346-AF92-3A69972EC830}">
      <dgm:prSet phldrT="[Text]"/>
      <dgm:spPr>
        <a:ln>
          <a:solidFill>
            <a:srgbClr val="002B4E"/>
          </a:solidFill>
        </a:ln>
      </dgm:spPr>
      <dgm:t>
        <a:bodyPr/>
        <a:lstStyle/>
        <a:p>
          <a:r>
            <a:rPr lang="en-US">
              <a:latin typeface="Avenir Next LT Pro"/>
            </a:rPr>
            <a:t>Conclusions</a:t>
          </a:r>
        </a:p>
      </dgm:t>
    </dgm:pt>
    <dgm:pt modelId="{19C8878E-36CA-6341-97BC-21320E611B45}" type="parTrans" cxnId="{9A3720A9-4889-AF4C-A7DE-EA2D26938F5B}">
      <dgm:prSet/>
      <dgm:spPr/>
      <dgm:t>
        <a:bodyPr/>
        <a:lstStyle/>
        <a:p>
          <a:endParaRPr lang="en-US"/>
        </a:p>
      </dgm:t>
    </dgm:pt>
    <dgm:pt modelId="{36D50FF8-27D6-D249-93B2-1AD97FF6FED2}" type="sibTrans" cxnId="{9A3720A9-4889-AF4C-A7DE-EA2D26938F5B}">
      <dgm:prSet/>
      <dgm:spPr/>
      <dgm:t>
        <a:bodyPr/>
        <a:lstStyle/>
        <a:p>
          <a:endParaRPr lang="en-US"/>
        </a:p>
      </dgm:t>
    </dgm:pt>
    <dgm:pt modelId="{419BB131-0440-7448-B727-FB06948EDDFC}">
      <dgm:prSet phldrT="[Text]"/>
      <dgm:spPr>
        <a:ln>
          <a:solidFill>
            <a:srgbClr val="002B4E"/>
          </a:solidFill>
        </a:ln>
      </dgm:spPr>
      <dgm:t>
        <a:bodyPr/>
        <a:lstStyle/>
        <a:p>
          <a:r>
            <a:rPr lang="en-US">
              <a:latin typeface="Avenir Next LT Pro"/>
            </a:rPr>
            <a:t>Introduction/Background</a:t>
          </a:r>
        </a:p>
      </dgm:t>
    </dgm:pt>
    <dgm:pt modelId="{3181E54A-7E77-6E40-BD1C-FC6584AD6C36}" type="parTrans" cxnId="{FF0A7669-2A9A-244F-8ED4-D208F74933EA}">
      <dgm:prSet/>
      <dgm:spPr/>
      <dgm:t>
        <a:bodyPr/>
        <a:lstStyle/>
        <a:p>
          <a:endParaRPr lang="en-US"/>
        </a:p>
      </dgm:t>
    </dgm:pt>
    <dgm:pt modelId="{84CE30C5-7026-074D-B106-8D1F407C7353}" type="sibTrans" cxnId="{FF0A7669-2A9A-244F-8ED4-D208F74933EA}">
      <dgm:prSet/>
      <dgm:spPr/>
      <dgm:t>
        <a:bodyPr/>
        <a:lstStyle/>
        <a:p>
          <a:endParaRPr lang="en-US"/>
        </a:p>
      </dgm:t>
    </dgm:pt>
    <dgm:pt modelId="{F5483A54-6523-B24F-935B-8B79144FDD16}">
      <dgm:prSet phldrT="[Text]"/>
      <dgm:spPr>
        <a:ln>
          <a:solidFill>
            <a:srgbClr val="002B4E"/>
          </a:solidFill>
        </a:ln>
      </dgm:spPr>
      <dgm:t>
        <a:bodyPr/>
        <a:lstStyle/>
        <a:p>
          <a:r>
            <a:rPr lang="en-US">
              <a:latin typeface="Avenir Next LT Pro"/>
            </a:rPr>
            <a:t>Methods</a:t>
          </a:r>
        </a:p>
      </dgm:t>
    </dgm:pt>
    <dgm:pt modelId="{1CDA6B2C-9C73-0649-BC3E-EA9C1A8EFCD3}" type="parTrans" cxnId="{CF855A04-0DF4-CA4B-AA45-1968965EA9FB}">
      <dgm:prSet/>
      <dgm:spPr/>
      <dgm:t>
        <a:bodyPr/>
        <a:lstStyle/>
        <a:p>
          <a:endParaRPr lang="en-US"/>
        </a:p>
      </dgm:t>
    </dgm:pt>
    <dgm:pt modelId="{A5C7F58B-B55E-334F-AD6F-CCC2E95B8B91}" type="sibTrans" cxnId="{CF855A04-0DF4-CA4B-AA45-1968965EA9FB}">
      <dgm:prSet/>
      <dgm:spPr/>
      <dgm:t>
        <a:bodyPr/>
        <a:lstStyle/>
        <a:p>
          <a:endParaRPr lang="en-US"/>
        </a:p>
      </dgm:t>
    </dgm:pt>
    <dgm:pt modelId="{E025412F-8166-6F4C-8520-A03AD65EB2EB}">
      <dgm:prSet phldrT="[Text]"/>
      <dgm:spPr>
        <a:ln>
          <a:solidFill>
            <a:srgbClr val="002B4E"/>
          </a:solidFill>
        </a:ln>
      </dgm:spPr>
      <dgm:t>
        <a:bodyPr/>
        <a:lstStyle/>
        <a:p>
          <a:r>
            <a:rPr lang="en-US">
              <a:latin typeface="Avenir Next LT Pro"/>
            </a:rPr>
            <a:t>Results/Primary Study Points</a:t>
          </a:r>
        </a:p>
      </dgm:t>
    </dgm:pt>
    <dgm:pt modelId="{1BC3014F-4B96-7846-914C-109E6DDBA0F2}" type="parTrans" cxnId="{04B9DE1C-439A-8A46-9AAB-3EC98FD3051E}">
      <dgm:prSet/>
      <dgm:spPr/>
      <dgm:t>
        <a:bodyPr/>
        <a:lstStyle/>
        <a:p>
          <a:endParaRPr lang="en-US"/>
        </a:p>
      </dgm:t>
    </dgm:pt>
    <dgm:pt modelId="{486D8076-7E53-E246-8522-668B153D7690}" type="sibTrans" cxnId="{04B9DE1C-439A-8A46-9AAB-3EC98FD3051E}">
      <dgm:prSet/>
      <dgm:spPr/>
      <dgm:t>
        <a:bodyPr/>
        <a:lstStyle/>
        <a:p>
          <a:endParaRPr lang="en-US"/>
        </a:p>
      </dgm:t>
    </dgm:pt>
    <dgm:pt modelId="{78FC6849-0E18-F74E-8E87-F2D77548D88C}">
      <dgm:prSet phldrT="[Text]"/>
      <dgm:spPr>
        <a:ln>
          <a:solidFill>
            <a:srgbClr val="002B4E"/>
          </a:solidFill>
        </a:ln>
      </dgm:spPr>
      <dgm:t>
        <a:bodyPr/>
        <a:lstStyle/>
        <a:p>
          <a:r>
            <a:rPr lang="en-US">
              <a:latin typeface="Avenir Next LT Pro"/>
            </a:rPr>
            <a:t>Discussion</a:t>
          </a:r>
        </a:p>
      </dgm:t>
    </dgm:pt>
    <dgm:pt modelId="{7792921D-8AF5-A348-9FA8-45EEA2BB0686}" type="parTrans" cxnId="{2C68DD49-3474-354A-BD54-A54D63003B67}">
      <dgm:prSet/>
      <dgm:spPr/>
      <dgm:t>
        <a:bodyPr/>
        <a:lstStyle/>
        <a:p>
          <a:endParaRPr lang="en-US"/>
        </a:p>
      </dgm:t>
    </dgm:pt>
    <dgm:pt modelId="{D8160213-26ED-824F-9197-188E338CE369}" type="sibTrans" cxnId="{2C68DD49-3474-354A-BD54-A54D63003B67}">
      <dgm:prSet/>
      <dgm:spPr/>
      <dgm:t>
        <a:bodyPr/>
        <a:lstStyle/>
        <a:p>
          <a:endParaRPr lang="en-US"/>
        </a:p>
      </dgm:t>
    </dgm:pt>
    <dgm:pt modelId="{7A5B16AC-8900-BA4E-9719-86FC106802A7}">
      <dgm:prSet phldrT="[Text]"/>
      <dgm:spPr>
        <a:ln>
          <a:solidFill>
            <a:srgbClr val="002B4E"/>
          </a:solidFill>
        </a:ln>
      </dgm:spPr>
      <dgm:t>
        <a:bodyPr/>
        <a:lstStyle/>
        <a:p>
          <a:r>
            <a:rPr lang="en-US">
              <a:latin typeface="Avenir Next LT Pro"/>
            </a:rPr>
            <a:t>Other</a:t>
          </a:r>
        </a:p>
      </dgm:t>
    </dgm:pt>
    <dgm:pt modelId="{8ADD32F8-9FED-2347-81A8-DCFD0E695029}" type="parTrans" cxnId="{71A6D6DA-9269-F34C-84C1-93134B7D3124}">
      <dgm:prSet/>
      <dgm:spPr/>
      <dgm:t>
        <a:bodyPr/>
        <a:lstStyle/>
        <a:p>
          <a:endParaRPr lang="en-US"/>
        </a:p>
      </dgm:t>
    </dgm:pt>
    <dgm:pt modelId="{80A88C0D-EAD0-9044-BF96-27783D9A3C52}" type="sibTrans" cxnId="{71A6D6DA-9269-F34C-84C1-93134B7D3124}">
      <dgm:prSet/>
      <dgm:spPr/>
      <dgm:t>
        <a:bodyPr/>
        <a:lstStyle/>
        <a:p>
          <a:endParaRPr lang="en-US"/>
        </a:p>
      </dgm:t>
    </dgm:pt>
    <dgm:pt modelId="{B80F314D-D91E-DC4B-8413-F1C10A7FB99F}">
      <dgm:prSet phldrT="[Text]"/>
      <dgm:spPr>
        <a:ln>
          <a:solidFill>
            <a:srgbClr val="002B4E"/>
          </a:solidFill>
        </a:ln>
      </dgm:spPr>
      <dgm:t>
        <a:bodyPr/>
        <a:lstStyle/>
        <a:p>
          <a:r>
            <a:rPr lang="en-US">
              <a:latin typeface="Avenir Next LT Pro"/>
            </a:rPr>
            <a:t>Conclusion</a:t>
          </a:r>
        </a:p>
      </dgm:t>
    </dgm:pt>
    <dgm:pt modelId="{AAA70BCF-610A-8D4D-9E3D-867298FBE3FD}" type="parTrans" cxnId="{55AC0104-17DD-E744-8C07-44259AFD76A9}">
      <dgm:prSet/>
      <dgm:spPr/>
      <dgm:t>
        <a:bodyPr/>
        <a:lstStyle/>
        <a:p>
          <a:endParaRPr lang="en-US"/>
        </a:p>
      </dgm:t>
    </dgm:pt>
    <dgm:pt modelId="{AF6B747C-1467-7841-A444-8C913CCCF0E9}" type="sibTrans" cxnId="{55AC0104-17DD-E744-8C07-44259AFD76A9}">
      <dgm:prSet/>
      <dgm:spPr/>
      <dgm:t>
        <a:bodyPr/>
        <a:lstStyle/>
        <a:p>
          <a:endParaRPr lang="en-US"/>
        </a:p>
      </dgm:t>
    </dgm:pt>
    <dgm:pt modelId="{22F26D29-55A8-E047-8048-6CB4E8434AE1}">
      <dgm:prSet phldrT="[Text]"/>
      <dgm:spPr>
        <a:solidFill>
          <a:srgbClr val="002B4E"/>
        </a:solidFill>
        <a:ln>
          <a:solidFill>
            <a:srgbClr val="002B4E"/>
          </a:solidFill>
        </a:ln>
      </dgm:spPr>
      <dgm:t>
        <a:bodyPr/>
        <a:lstStyle/>
        <a:p>
          <a:r>
            <a:rPr lang="en-US">
              <a:latin typeface="Avenir Next LT Pro"/>
            </a:rPr>
            <a:t> (I) Case Report</a:t>
          </a:r>
        </a:p>
      </dgm:t>
    </dgm:pt>
    <dgm:pt modelId="{F5E81C56-01B3-C54B-A6EE-E268632DC81A}" type="parTrans" cxnId="{9D8DC1E3-4FB0-6846-B4A6-5B779084F044}">
      <dgm:prSet/>
      <dgm:spPr/>
      <dgm:t>
        <a:bodyPr/>
        <a:lstStyle/>
        <a:p>
          <a:endParaRPr lang="en-US"/>
        </a:p>
      </dgm:t>
    </dgm:pt>
    <dgm:pt modelId="{E0710527-CA9F-7848-91B1-95AC0E86DF77}" type="sibTrans" cxnId="{9D8DC1E3-4FB0-6846-B4A6-5B779084F044}">
      <dgm:prSet/>
      <dgm:spPr/>
      <dgm:t>
        <a:bodyPr/>
        <a:lstStyle/>
        <a:p>
          <a:endParaRPr lang="en-US"/>
        </a:p>
      </dgm:t>
    </dgm:pt>
    <dgm:pt modelId="{77CD1070-A450-3A45-A9DC-CAAE5D02558A}">
      <dgm:prSet phldrT="[Text]"/>
      <dgm:spPr>
        <a:ln>
          <a:solidFill>
            <a:srgbClr val="002B4E"/>
          </a:solidFill>
        </a:ln>
      </dgm:spPr>
      <dgm:t>
        <a:bodyPr/>
        <a:lstStyle/>
        <a:p>
          <a:r>
            <a:rPr lang="en-US">
              <a:latin typeface="Avenir Next LT Pro"/>
            </a:rPr>
            <a:t>Introduction/Background</a:t>
          </a:r>
        </a:p>
      </dgm:t>
    </dgm:pt>
    <dgm:pt modelId="{3B4E3534-2B8B-984B-A1BA-97768EF3D81D}" type="parTrans" cxnId="{686CBFF5-235C-5649-B5AB-D23391F6594E}">
      <dgm:prSet/>
      <dgm:spPr/>
      <dgm:t>
        <a:bodyPr/>
        <a:lstStyle/>
        <a:p>
          <a:endParaRPr lang="en-US"/>
        </a:p>
      </dgm:t>
    </dgm:pt>
    <dgm:pt modelId="{B8BB3C20-AB0C-F24B-B151-F29578716A79}" type="sibTrans" cxnId="{686CBFF5-235C-5649-B5AB-D23391F6594E}">
      <dgm:prSet/>
      <dgm:spPr/>
      <dgm:t>
        <a:bodyPr/>
        <a:lstStyle/>
        <a:p>
          <a:endParaRPr lang="en-US"/>
        </a:p>
      </dgm:t>
    </dgm:pt>
    <dgm:pt modelId="{78247960-1759-FB41-A207-9CEB90C05D41}">
      <dgm:prSet phldrT="[Text]"/>
      <dgm:spPr>
        <a:ln>
          <a:solidFill>
            <a:srgbClr val="002B4E"/>
          </a:solidFill>
        </a:ln>
      </dgm:spPr>
      <dgm:t>
        <a:bodyPr/>
        <a:lstStyle/>
        <a:p>
          <a:r>
            <a:rPr lang="en-US">
              <a:latin typeface="Avenir Next LT Pro"/>
            </a:rPr>
            <a:t>Case</a:t>
          </a:r>
        </a:p>
      </dgm:t>
    </dgm:pt>
    <dgm:pt modelId="{F3877CBF-8BCE-BD41-9B86-2E8D9A49CA04}" type="parTrans" cxnId="{0C910DC2-3AC7-CB46-B7C4-493C04776E91}">
      <dgm:prSet/>
      <dgm:spPr/>
      <dgm:t>
        <a:bodyPr/>
        <a:lstStyle/>
        <a:p>
          <a:endParaRPr lang="en-US"/>
        </a:p>
      </dgm:t>
    </dgm:pt>
    <dgm:pt modelId="{4315B0F1-2FE1-514F-BC2A-95214D0B7B68}" type="sibTrans" cxnId="{0C910DC2-3AC7-CB46-B7C4-493C04776E91}">
      <dgm:prSet/>
      <dgm:spPr/>
      <dgm:t>
        <a:bodyPr/>
        <a:lstStyle/>
        <a:p>
          <a:endParaRPr lang="en-US"/>
        </a:p>
      </dgm:t>
    </dgm:pt>
    <dgm:pt modelId="{3A7BD9AE-8A36-3749-86A1-D643C13501F8}">
      <dgm:prSet phldrT="[Text]"/>
      <dgm:spPr>
        <a:ln>
          <a:solidFill>
            <a:srgbClr val="002B4E"/>
          </a:solidFill>
        </a:ln>
      </dgm:spPr>
      <dgm:t>
        <a:bodyPr/>
        <a:lstStyle/>
        <a:p>
          <a:r>
            <a:rPr lang="en-US">
              <a:latin typeface="Avenir Next LT Pro"/>
            </a:rPr>
            <a:t>Discussion</a:t>
          </a:r>
        </a:p>
      </dgm:t>
    </dgm:pt>
    <dgm:pt modelId="{465362F6-AD11-2947-8719-E18BB2A27A4E}" type="parTrans" cxnId="{2DA96A10-D36E-6847-A5F4-2D11CB6EF5A1}">
      <dgm:prSet/>
      <dgm:spPr/>
      <dgm:t>
        <a:bodyPr/>
        <a:lstStyle/>
        <a:p>
          <a:endParaRPr lang="en-US"/>
        </a:p>
      </dgm:t>
    </dgm:pt>
    <dgm:pt modelId="{49D9AEB0-B073-7A45-9EE7-0768EF876D49}" type="sibTrans" cxnId="{2DA96A10-D36E-6847-A5F4-2D11CB6EF5A1}">
      <dgm:prSet/>
      <dgm:spPr/>
      <dgm:t>
        <a:bodyPr/>
        <a:lstStyle/>
        <a:p>
          <a:endParaRPr lang="en-US"/>
        </a:p>
      </dgm:t>
    </dgm:pt>
    <dgm:pt modelId="{BD4E4BD7-6FBD-FF45-9D53-159263B2D5FB}">
      <dgm:prSet phldrT="[Text]"/>
      <dgm:spPr>
        <a:ln>
          <a:solidFill>
            <a:srgbClr val="002B4E"/>
          </a:solidFill>
        </a:ln>
      </dgm:spPr>
      <dgm:t>
        <a:bodyPr/>
        <a:lstStyle/>
        <a:p>
          <a:r>
            <a:rPr lang="en-US">
              <a:latin typeface="Avenir Next LT Pro"/>
            </a:rPr>
            <a:t>Conclusion</a:t>
          </a:r>
        </a:p>
      </dgm:t>
    </dgm:pt>
    <dgm:pt modelId="{7140F100-0779-3E4B-A110-C39D0BA6AED7}" type="parTrans" cxnId="{9E2C84EB-2109-9142-B362-301F535363AB}">
      <dgm:prSet/>
      <dgm:spPr/>
      <dgm:t>
        <a:bodyPr/>
        <a:lstStyle/>
        <a:p>
          <a:endParaRPr lang="en-US"/>
        </a:p>
      </dgm:t>
    </dgm:pt>
    <dgm:pt modelId="{0F7F0E8D-3200-D847-8A4B-E3CB7F21B7A2}" type="sibTrans" cxnId="{9E2C84EB-2109-9142-B362-301F535363AB}">
      <dgm:prSet/>
      <dgm:spPr/>
      <dgm:t>
        <a:bodyPr/>
        <a:lstStyle/>
        <a:p>
          <a:endParaRPr lang="en-US"/>
        </a:p>
      </dgm:t>
    </dgm:pt>
    <dgm:pt modelId="{4845F61D-AB47-674D-B146-AD4A9B7D389E}">
      <dgm:prSet phldrT="[Text]"/>
      <dgm:spPr>
        <a:solidFill>
          <a:srgbClr val="002B4E"/>
        </a:solidFill>
        <a:ln>
          <a:solidFill>
            <a:srgbClr val="002B4E"/>
          </a:solidFill>
        </a:ln>
      </dgm:spPr>
      <dgm:t>
        <a:bodyPr/>
        <a:lstStyle/>
        <a:p>
          <a:r>
            <a:rPr lang="en-US">
              <a:latin typeface="Avenir Next LT Pro"/>
            </a:rPr>
            <a:t>(II) Education/Training</a:t>
          </a:r>
        </a:p>
      </dgm:t>
    </dgm:pt>
    <dgm:pt modelId="{83368C9A-C340-7E42-B45E-960AC7E36C7F}" type="parTrans" cxnId="{AA456B51-81F1-AC4A-A915-1317D3B87B11}">
      <dgm:prSet/>
      <dgm:spPr/>
      <dgm:t>
        <a:bodyPr/>
        <a:lstStyle/>
        <a:p>
          <a:endParaRPr lang="en-US"/>
        </a:p>
      </dgm:t>
    </dgm:pt>
    <dgm:pt modelId="{A0D2E145-5B5C-C44C-B994-7AF23656F02F}" type="sibTrans" cxnId="{AA456B51-81F1-AC4A-A915-1317D3B87B11}">
      <dgm:prSet/>
      <dgm:spPr/>
      <dgm:t>
        <a:bodyPr/>
        <a:lstStyle/>
        <a:p>
          <a:endParaRPr lang="en-US"/>
        </a:p>
      </dgm:t>
    </dgm:pt>
    <dgm:pt modelId="{12A32381-8FA5-0441-A4C2-05059D6A5FEF}">
      <dgm:prSet phldrT="[Text]"/>
      <dgm:spPr>
        <a:ln>
          <a:solidFill>
            <a:srgbClr val="002B4E"/>
          </a:solidFill>
        </a:ln>
      </dgm:spPr>
      <dgm:t>
        <a:bodyPr/>
        <a:lstStyle/>
        <a:p>
          <a:r>
            <a:rPr lang="en-US">
              <a:latin typeface="Avenir Next LT Pro"/>
            </a:rPr>
            <a:t>Introduction/Background</a:t>
          </a:r>
        </a:p>
      </dgm:t>
    </dgm:pt>
    <dgm:pt modelId="{4C44CE18-A021-3741-9793-414018BA3782}" type="parTrans" cxnId="{2C8B9253-F5B2-3F48-8104-6902B9881249}">
      <dgm:prSet/>
      <dgm:spPr/>
      <dgm:t>
        <a:bodyPr/>
        <a:lstStyle/>
        <a:p>
          <a:endParaRPr lang="en-US"/>
        </a:p>
      </dgm:t>
    </dgm:pt>
    <dgm:pt modelId="{B347F669-FE3B-C74D-B560-C2AA7DC98F8F}" type="sibTrans" cxnId="{2C8B9253-F5B2-3F48-8104-6902B9881249}">
      <dgm:prSet/>
      <dgm:spPr/>
      <dgm:t>
        <a:bodyPr/>
        <a:lstStyle/>
        <a:p>
          <a:endParaRPr lang="en-US"/>
        </a:p>
      </dgm:t>
    </dgm:pt>
    <dgm:pt modelId="{D59DD1A9-73A5-1B47-A862-31197EFEA780}">
      <dgm:prSet phldrT="[Text]"/>
      <dgm:spPr>
        <a:ln>
          <a:solidFill>
            <a:srgbClr val="002B4E"/>
          </a:solidFill>
        </a:ln>
      </dgm:spPr>
      <dgm:t>
        <a:bodyPr/>
        <a:lstStyle/>
        <a:p>
          <a:r>
            <a:rPr lang="en-US">
              <a:latin typeface="Avenir Next LT Pro"/>
            </a:rPr>
            <a:t>Clinical Significance/Service</a:t>
          </a:r>
        </a:p>
      </dgm:t>
    </dgm:pt>
    <dgm:pt modelId="{AF8485CF-1DD9-7048-AA25-17F9416648D0}" type="parTrans" cxnId="{C86D7C11-9A98-554D-ABFD-378654C36272}">
      <dgm:prSet/>
      <dgm:spPr/>
      <dgm:t>
        <a:bodyPr/>
        <a:lstStyle/>
        <a:p>
          <a:endParaRPr lang="en-US"/>
        </a:p>
      </dgm:t>
    </dgm:pt>
    <dgm:pt modelId="{CC20B256-09D7-6145-8D96-5F8DC189B4FC}" type="sibTrans" cxnId="{C86D7C11-9A98-554D-ABFD-378654C36272}">
      <dgm:prSet/>
      <dgm:spPr/>
      <dgm:t>
        <a:bodyPr/>
        <a:lstStyle/>
        <a:p>
          <a:endParaRPr lang="en-US"/>
        </a:p>
      </dgm:t>
    </dgm:pt>
    <dgm:pt modelId="{F6CDF3BD-6382-584E-9C10-CB2F00719664}">
      <dgm:prSet phldrT="[Text]"/>
      <dgm:spPr>
        <a:ln>
          <a:solidFill>
            <a:srgbClr val="002B4E"/>
          </a:solidFill>
        </a:ln>
      </dgm:spPr>
      <dgm:t>
        <a:bodyPr/>
        <a:lstStyle/>
        <a:p>
          <a:r>
            <a:rPr lang="en-US">
              <a:latin typeface="Avenir Next LT Pro"/>
            </a:rPr>
            <a:t>Justification/Documentation</a:t>
          </a:r>
        </a:p>
      </dgm:t>
    </dgm:pt>
    <dgm:pt modelId="{48B31449-FFDD-D644-9EB2-9A4979B998C3}" type="parTrans" cxnId="{AC4CB078-2264-8B42-8A62-FAEEFBD9FF52}">
      <dgm:prSet/>
      <dgm:spPr/>
      <dgm:t>
        <a:bodyPr/>
        <a:lstStyle/>
        <a:p>
          <a:endParaRPr lang="en-US"/>
        </a:p>
      </dgm:t>
    </dgm:pt>
    <dgm:pt modelId="{01538A22-82DC-B642-AEF0-77174F1088E1}" type="sibTrans" cxnId="{AC4CB078-2264-8B42-8A62-FAEEFBD9FF52}">
      <dgm:prSet/>
      <dgm:spPr/>
      <dgm:t>
        <a:bodyPr/>
        <a:lstStyle/>
        <a:p>
          <a:endParaRPr lang="en-US"/>
        </a:p>
      </dgm:t>
    </dgm:pt>
    <dgm:pt modelId="{A08B8070-4DB3-0C4B-B717-7C37F00A7DB0}">
      <dgm:prSet phldrT="[Text]"/>
      <dgm:spPr>
        <a:ln>
          <a:solidFill>
            <a:srgbClr val="002B4E"/>
          </a:solidFill>
        </a:ln>
      </dgm:spPr>
      <dgm:t>
        <a:bodyPr/>
        <a:lstStyle/>
        <a:p>
          <a:r>
            <a:rPr lang="en-US">
              <a:latin typeface="Avenir Next LT Pro"/>
            </a:rPr>
            <a:t>Adaptability</a:t>
          </a:r>
        </a:p>
      </dgm:t>
    </dgm:pt>
    <dgm:pt modelId="{898BAC33-7D31-C444-B0F8-9954AF253656}" type="parTrans" cxnId="{F572217F-B3CF-614C-9DB4-5ADECD198C7E}">
      <dgm:prSet/>
      <dgm:spPr/>
      <dgm:t>
        <a:bodyPr/>
        <a:lstStyle/>
        <a:p>
          <a:endParaRPr lang="en-US"/>
        </a:p>
      </dgm:t>
    </dgm:pt>
    <dgm:pt modelId="{9FF60FF3-278A-AD43-8A6F-F123C35B3462}" type="sibTrans" cxnId="{F572217F-B3CF-614C-9DB4-5ADECD198C7E}">
      <dgm:prSet/>
      <dgm:spPr/>
      <dgm:t>
        <a:bodyPr/>
        <a:lstStyle/>
        <a:p>
          <a:endParaRPr lang="en-US"/>
        </a:p>
      </dgm:t>
    </dgm:pt>
    <dgm:pt modelId="{597EC36A-F6BE-1A48-8D7B-3ACA30FE2FDE}">
      <dgm:prSet phldrT="[Text]"/>
      <dgm:spPr>
        <a:ln>
          <a:solidFill>
            <a:srgbClr val="002B4E"/>
          </a:solidFill>
        </a:ln>
      </dgm:spPr>
      <dgm:t>
        <a:bodyPr/>
        <a:lstStyle/>
        <a:p>
          <a:r>
            <a:rPr lang="en-US">
              <a:latin typeface="Avenir Next LT Pro"/>
            </a:rPr>
            <a:t>Significance</a:t>
          </a:r>
        </a:p>
      </dgm:t>
    </dgm:pt>
    <dgm:pt modelId="{558CCD00-5E17-AE46-9CE6-1F5A6DC2CE6C}" type="parTrans" cxnId="{AEE87100-7300-9C4A-9EB8-8DBF5097313F}">
      <dgm:prSet/>
      <dgm:spPr/>
      <dgm:t>
        <a:bodyPr/>
        <a:lstStyle/>
        <a:p>
          <a:endParaRPr lang="en-US"/>
        </a:p>
      </dgm:t>
    </dgm:pt>
    <dgm:pt modelId="{8EFBF6C9-7EE2-1745-ADEB-6868F5A551D1}" type="sibTrans" cxnId="{AEE87100-7300-9C4A-9EB8-8DBF5097313F}">
      <dgm:prSet/>
      <dgm:spPr/>
      <dgm:t>
        <a:bodyPr/>
        <a:lstStyle/>
        <a:p>
          <a:endParaRPr lang="en-US"/>
        </a:p>
      </dgm:t>
    </dgm:pt>
    <dgm:pt modelId="{DDCA348B-175C-0149-802C-E6CDDC59ED83}" type="pres">
      <dgm:prSet presAssocID="{664ED47D-2BD6-484D-9E2F-97988524C6CF}" presName="linear" presStyleCnt="0">
        <dgm:presLayoutVars>
          <dgm:dir/>
          <dgm:animLvl val="lvl"/>
          <dgm:resizeHandles val="exact"/>
        </dgm:presLayoutVars>
      </dgm:prSet>
      <dgm:spPr/>
    </dgm:pt>
    <dgm:pt modelId="{D8BB8D55-586B-5C46-9640-85ED2323D327}" type="pres">
      <dgm:prSet presAssocID="{22F26D29-55A8-E047-8048-6CB4E8434AE1}" presName="parentLin" presStyleCnt="0"/>
      <dgm:spPr/>
    </dgm:pt>
    <dgm:pt modelId="{38EACF35-59DE-484A-A180-057B31B8368A}" type="pres">
      <dgm:prSet presAssocID="{22F26D29-55A8-E047-8048-6CB4E8434AE1}" presName="parentLeftMargin" presStyleLbl="node1" presStyleIdx="0" presStyleCnt="5"/>
      <dgm:spPr/>
    </dgm:pt>
    <dgm:pt modelId="{215968EA-A477-E74B-ACB9-03D6A3181700}" type="pres">
      <dgm:prSet presAssocID="{22F26D29-55A8-E047-8048-6CB4E8434AE1}" presName="parentText" presStyleLbl="node1" presStyleIdx="0" presStyleCnt="5">
        <dgm:presLayoutVars>
          <dgm:chMax val="0"/>
          <dgm:bulletEnabled val="1"/>
        </dgm:presLayoutVars>
      </dgm:prSet>
      <dgm:spPr/>
    </dgm:pt>
    <dgm:pt modelId="{38DAFDA1-DF74-354B-8750-C8DF8F7D35FD}" type="pres">
      <dgm:prSet presAssocID="{22F26D29-55A8-E047-8048-6CB4E8434AE1}" presName="negativeSpace" presStyleCnt="0"/>
      <dgm:spPr/>
    </dgm:pt>
    <dgm:pt modelId="{7A4BCC21-31A3-5F46-9344-B8D70F1B35E1}" type="pres">
      <dgm:prSet presAssocID="{22F26D29-55A8-E047-8048-6CB4E8434AE1}" presName="childText" presStyleLbl="conFgAcc1" presStyleIdx="0" presStyleCnt="5">
        <dgm:presLayoutVars>
          <dgm:bulletEnabled val="1"/>
        </dgm:presLayoutVars>
      </dgm:prSet>
      <dgm:spPr/>
    </dgm:pt>
    <dgm:pt modelId="{DC938799-B5CC-3B42-AD32-2A60058954F7}" type="pres">
      <dgm:prSet presAssocID="{E0710527-CA9F-7848-91B1-95AC0E86DF77}" presName="spaceBetweenRectangles" presStyleCnt="0"/>
      <dgm:spPr/>
    </dgm:pt>
    <dgm:pt modelId="{A14635FD-95EC-3544-B76B-A9FE2ABF6EDB}" type="pres">
      <dgm:prSet presAssocID="{4845F61D-AB47-674D-B146-AD4A9B7D389E}" presName="parentLin" presStyleCnt="0"/>
      <dgm:spPr/>
    </dgm:pt>
    <dgm:pt modelId="{F181389B-D392-5F41-82E2-8E8B18EB0FD6}" type="pres">
      <dgm:prSet presAssocID="{4845F61D-AB47-674D-B146-AD4A9B7D389E}" presName="parentLeftMargin" presStyleLbl="node1" presStyleIdx="0" presStyleCnt="5"/>
      <dgm:spPr/>
    </dgm:pt>
    <dgm:pt modelId="{DFB8D732-BDD7-7B48-B4A9-C5BDB8CB9199}" type="pres">
      <dgm:prSet presAssocID="{4845F61D-AB47-674D-B146-AD4A9B7D389E}" presName="parentText" presStyleLbl="node1" presStyleIdx="1" presStyleCnt="5">
        <dgm:presLayoutVars>
          <dgm:chMax val="0"/>
          <dgm:bulletEnabled val="1"/>
        </dgm:presLayoutVars>
      </dgm:prSet>
      <dgm:spPr/>
    </dgm:pt>
    <dgm:pt modelId="{9F88E368-83E4-7841-BE1A-A4A67DFB1A81}" type="pres">
      <dgm:prSet presAssocID="{4845F61D-AB47-674D-B146-AD4A9B7D389E}" presName="negativeSpace" presStyleCnt="0"/>
      <dgm:spPr/>
    </dgm:pt>
    <dgm:pt modelId="{EAE0097F-BDB1-8A42-A066-8A310D2E8EB4}" type="pres">
      <dgm:prSet presAssocID="{4845F61D-AB47-674D-B146-AD4A9B7D389E}" presName="childText" presStyleLbl="conFgAcc1" presStyleIdx="1" presStyleCnt="5">
        <dgm:presLayoutVars>
          <dgm:bulletEnabled val="1"/>
        </dgm:presLayoutVars>
      </dgm:prSet>
      <dgm:spPr/>
    </dgm:pt>
    <dgm:pt modelId="{1CF4AF0E-963E-5345-90AE-5321E12EAE5D}" type="pres">
      <dgm:prSet presAssocID="{A0D2E145-5B5C-C44C-B994-7AF23656F02F}" presName="spaceBetweenRectangles" presStyleCnt="0"/>
      <dgm:spPr/>
    </dgm:pt>
    <dgm:pt modelId="{F9A361AA-AD5C-2746-8CAF-8B76C4DB11E6}" type="pres">
      <dgm:prSet presAssocID="{8AE99CE2-A74E-714F-A00F-D4BBF9629C6B}" presName="parentLin" presStyleCnt="0"/>
      <dgm:spPr/>
    </dgm:pt>
    <dgm:pt modelId="{0A7251B4-AC29-684A-81A8-C8AAAF3A5A9E}" type="pres">
      <dgm:prSet presAssocID="{8AE99CE2-A74E-714F-A00F-D4BBF9629C6B}" presName="parentLeftMargin" presStyleLbl="node1" presStyleIdx="1" presStyleCnt="5"/>
      <dgm:spPr/>
    </dgm:pt>
    <dgm:pt modelId="{92061BAA-F58D-C242-B058-AD68CFA6F26C}" type="pres">
      <dgm:prSet presAssocID="{8AE99CE2-A74E-714F-A00F-D4BBF9629C6B}" presName="parentText" presStyleLbl="node1" presStyleIdx="2" presStyleCnt="5">
        <dgm:presLayoutVars>
          <dgm:chMax val="0"/>
          <dgm:bulletEnabled val="1"/>
        </dgm:presLayoutVars>
      </dgm:prSet>
      <dgm:spPr/>
    </dgm:pt>
    <dgm:pt modelId="{CFEAB8C9-A4D7-8447-A630-9E73B3C40C1C}" type="pres">
      <dgm:prSet presAssocID="{8AE99CE2-A74E-714F-A00F-D4BBF9629C6B}" presName="negativeSpace" presStyleCnt="0"/>
      <dgm:spPr/>
    </dgm:pt>
    <dgm:pt modelId="{9787D893-133D-9444-9698-318EA7EAB7B2}" type="pres">
      <dgm:prSet presAssocID="{8AE99CE2-A74E-714F-A00F-D4BBF9629C6B}" presName="childText" presStyleLbl="conFgAcc1" presStyleIdx="2" presStyleCnt="5">
        <dgm:presLayoutVars>
          <dgm:bulletEnabled val="1"/>
        </dgm:presLayoutVars>
      </dgm:prSet>
      <dgm:spPr/>
    </dgm:pt>
    <dgm:pt modelId="{0CEDBE61-22F4-5746-8617-9E239FD84CFF}" type="pres">
      <dgm:prSet presAssocID="{2CAA40C2-D52D-A643-AE05-9A18C43B1BD9}" presName="spaceBetweenRectangles" presStyleCnt="0"/>
      <dgm:spPr/>
    </dgm:pt>
    <dgm:pt modelId="{BE86ABD1-30BA-C04C-8D0D-FC56EC92415A}" type="pres">
      <dgm:prSet presAssocID="{96EFE431-950B-F943-9091-67311189B545}" presName="parentLin" presStyleCnt="0"/>
      <dgm:spPr/>
    </dgm:pt>
    <dgm:pt modelId="{A85698A5-A2DA-924B-9387-0A59A3B47749}" type="pres">
      <dgm:prSet presAssocID="{96EFE431-950B-F943-9091-67311189B545}" presName="parentLeftMargin" presStyleLbl="node1" presStyleIdx="2" presStyleCnt="5"/>
      <dgm:spPr/>
    </dgm:pt>
    <dgm:pt modelId="{3381B3AF-51A6-054D-9E1B-969CC04414B2}" type="pres">
      <dgm:prSet presAssocID="{96EFE431-950B-F943-9091-67311189B545}" presName="parentText" presStyleLbl="node1" presStyleIdx="3" presStyleCnt="5">
        <dgm:presLayoutVars>
          <dgm:chMax val="0"/>
          <dgm:bulletEnabled val="1"/>
        </dgm:presLayoutVars>
      </dgm:prSet>
      <dgm:spPr/>
    </dgm:pt>
    <dgm:pt modelId="{465CFC1F-9425-1946-B544-F022F867462B}" type="pres">
      <dgm:prSet presAssocID="{96EFE431-950B-F943-9091-67311189B545}" presName="negativeSpace" presStyleCnt="0"/>
      <dgm:spPr/>
    </dgm:pt>
    <dgm:pt modelId="{35564FCC-4427-EC4C-89B8-51C5136A5726}" type="pres">
      <dgm:prSet presAssocID="{96EFE431-950B-F943-9091-67311189B545}" presName="childText" presStyleLbl="conFgAcc1" presStyleIdx="3" presStyleCnt="5">
        <dgm:presLayoutVars>
          <dgm:bulletEnabled val="1"/>
        </dgm:presLayoutVars>
      </dgm:prSet>
      <dgm:spPr/>
    </dgm:pt>
    <dgm:pt modelId="{ECFA749D-5F3D-9E4A-9A5A-FEEDF91A81A4}" type="pres">
      <dgm:prSet presAssocID="{70F97BF5-BC10-4A49-94AE-1A400A4096D6}" presName="spaceBetweenRectangles" presStyleCnt="0"/>
      <dgm:spPr/>
    </dgm:pt>
    <dgm:pt modelId="{CB85A2FE-7EE8-E947-9794-BC6D75A876A5}" type="pres">
      <dgm:prSet presAssocID="{49BBA51E-5F7E-DA41-A547-F36A1502B165}" presName="parentLin" presStyleCnt="0"/>
      <dgm:spPr/>
    </dgm:pt>
    <dgm:pt modelId="{14229BD0-D584-2748-B19C-3D1BA1C256AB}" type="pres">
      <dgm:prSet presAssocID="{49BBA51E-5F7E-DA41-A547-F36A1502B165}" presName="parentLeftMargin" presStyleLbl="node1" presStyleIdx="3" presStyleCnt="5"/>
      <dgm:spPr/>
    </dgm:pt>
    <dgm:pt modelId="{49A3ECC5-2197-CD40-AC55-61D9659919F4}" type="pres">
      <dgm:prSet presAssocID="{49BBA51E-5F7E-DA41-A547-F36A1502B165}" presName="parentText" presStyleLbl="node1" presStyleIdx="4" presStyleCnt="5">
        <dgm:presLayoutVars>
          <dgm:chMax val="0"/>
          <dgm:bulletEnabled val="1"/>
        </dgm:presLayoutVars>
      </dgm:prSet>
      <dgm:spPr/>
    </dgm:pt>
    <dgm:pt modelId="{B14523BE-0830-3346-9E21-7E192AF1FC2B}" type="pres">
      <dgm:prSet presAssocID="{49BBA51E-5F7E-DA41-A547-F36A1502B165}" presName="negativeSpace" presStyleCnt="0"/>
      <dgm:spPr/>
    </dgm:pt>
    <dgm:pt modelId="{5B091131-E1F8-FD4A-9980-7F7950EE7EE8}" type="pres">
      <dgm:prSet presAssocID="{49BBA51E-5F7E-DA41-A547-F36A1502B165}" presName="childText" presStyleLbl="conFgAcc1" presStyleIdx="4" presStyleCnt="5">
        <dgm:presLayoutVars>
          <dgm:bulletEnabled val="1"/>
        </dgm:presLayoutVars>
      </dgm:prSet>
      <dgm:spPr/>
    </dgm:pt>
  </dgm:ptLst>
  <dgm:cxnLst>
    <dgm:cxn modelId="{AEE87100-7300-9C4A-9EB8-8DBF5097313F}" srcId="{4845F61D-AB47-674D-B146-AD4A9B7D389E}" destId="{597EC36A-F6BE-1A48-8D7B-3ACA30FE2FDE}" srcOrd="4" destOrd="0" parTransId="{558CCD00-5E17-AE46-9CE6-1F5A6DC2CE6C}" sibTransId="{8EFBF6C9-7EE2-1745-ADEB-6868F5A551D1}"/>
    <dgm:cxn modelId="{55AC0104-17DD-E744-8C07-44259AFD76A9}" srcId="{49BBA51E-5F7E-DA41-A547-F36A1502B165}" destId="{B80F314D-D91E-DC4B-8413-F1C10A7FB99F}" srcOrd="4" destOrd="0" parTransId="{AAA70BCF-610A-8D4D-9E3D-867298FBE3FD}" sibTransId="{AF6B747C-1467-7841-A444-8C913CCCF0E9}"/>
    <dgm:cxn modelId="{CF855A04-0DF4-CA4B-AA45-1968965EA9FB}" srcId="{49BBA51E-5F7E-DA41-A547-F36A1502B165}" destId="{F5483A54-6523-B24F-935B-8B79144FDD16}" srcOrd="1" destOrd="0" parTransId="{1CDA6B2C-9C73-0649-BC3E-EA9C1A8EFCD3}" sibTransId="{A5C7F58B-B55E-334F-AD6F-CCC2E95B8B91}"/>
    <dgm:cxn modelId="{65495A08-81E8-334C-BC4D-019233098380}" type="presOf" srcId="{B80F314D-D91E-DC4B-8413-F1C10A7FB99F}" destId="{5B091131-E1F8-FD4A-9980-7F7950EE7EE8}" srcOrd="0" destOrd="4" presId="urn:microsoft.com/office/officeart/2005/8/layout/list1"/>
    <dgm:cxn modelId="{103F8809-6946-7441-A836-36FB51F68D58}" type="presOf" srcId="{DE27E4C7-5C9F-4040-B8D1-EAE00894E1C9}" destId="{35564FCC-4427-EC4C-89B8-51C5136A5726}" srcOrd="0" destOrd="1" presId="urn:microsoft.com/office/officeart/2005/8/layout/list1"/>
    <dgm:cxn modelId="{2DA96A10-D36E-6847-A5F4-2D11CB6EF5A1}" srcId="{22F26D29-55A8-E047-8048-6CB4E8434AE1}" destId="{3A7BD9AE-8A36-3749-86A1-D643C13501F8}" srcOrd="2" destOrd="0" parTransId="{465362F6-AD11-2947-8719-E18BB2A27A4E}" sibTransId="{49D9AEB0-B073-7A45-9EE7-0768EF876D49}"/>
    <dgm:cxn modelId="{C86D7C11-9A98-554D-ABFD-378654C36272}" srcId="{4845F61D-AB47-674D-B146-AD4A9B7D389E}" destId="{D59DD1A9-73A5-1B47-A862-31197EFEA780}" srcOrd="1" destOrd="0" parTransId="{AF8485CF-1DD9-7048-AA25-17F9416648D0}" sibTransId="{CC20B256-09D7-6145-8D96-5F8DC189B4FC}"/>
    <dgm:cxn modelId="{B92F7414-5905-FB4B-9667-07E589DF8264}" srcId="{96EFE431-950B-F943-9091-67311189B545}" destId="{8BFD1582-5E17-934B-A28E-67EA760A9827}" srcOrd="0" destOrd="0" parTransId="{28909A99-48D7-0F4D-92D0-B5C8E545A129}" sibTransId="{22FDEF40-F243-2546-B2B3-FB02B8B26AF4}"/>
    <dgm:cxn modelId="{04B9DE1C-439A-8A46-9AAB-3EC98FD3051E}" srcId="{49BBA51E-5F7E-DA41-A547-F36A1502B165}" destId="{E025412F-8166-6F4C-8520-A03AD65EB2EB}" srcOrd="2" destOrd="0" parTransId="{1BC3014F-4B96-7846-914C-109E6DDBA0F2}" sibTransId="{486D8076-7E53-E246-8522-668B153D7690}"/>
    <dgm:cxn modelId="{00574C46-D279-B44A-85EA-892DE6A422A9}" type="presOf" srcId="{22F26D29-55A8-E047-8048-6CB4E8434AE1}" destId="{215968EA-A477-E74B-ACB9-03D6A3181700}" srcOrd="1" destOrd="0" presId="urn:microsoft.com/office/officeart/2005/8/layout/list1"/>
    <dgm:cxn modelId="{A7417C46-B30D-B345-9307-22FA2609E0D8}" type="presOf" srcId="{B4B3A269-854B-5B47-8598-1E6971048271}" destId="{9787D893-133D-9444-9698-318EA7EAB7B2}" srcOrd="0" destOrd="0" presId="urn:microsoft.com/office/officeart/2005/8/layout/list1"/>
    <dgm:cxn modelId="{B9E22148-F5EE-874D-9103-3315F757A452}" srcId="{96EFE431-950B-F943-9091-67311189B545}" destId="{DE27E4C7-5C9F-4040-B8D1-EAE00894E1C9}" srcOrd="1" destOrd="0" parTransId="{FF9B691B-3FD3-BD48-BEF6-0B458DAD18FC}" sibTransId="{5B2CC3AA-EABC-6043-B69A-CC0759DC7462}"/>
    <dgm:cxn modelId="{2C68DD49-3474-354A-BD54-A54D63003B67}" srcId="{49BBA51E-5F7E-DA41-A547-F36A1502B165}" destId="{78FC6849-0E18-F74E-8E87-F2D77548D88C}" srcOrd="3" destOrd="0" parTransId="{7792921D-8AF5-A348-9FA8-45EEA2BB0686}" sibTransId="{D8160213-26ED-824F-9197-188E338CE369}"/>
    <dgm:cxn modelId="{AA456B51-81F1-AC4A-A915-1317D3B87B11}" srcId="{664ED47D-2BD6-484D-9E2F-97988524C6CF}" destId="{4845F61D-AB47-674D-B146-AD4A9B7D389E}" srcOrd="1" destOrd="0" parTransId="{83368C9A-C340-7E42-B45E-960AC7E36C7F}" sibTransId="{A0D2E145-5B5C-C44C-B994-7AF23656F02F}"/>
    <dgm:cxn modelId="{8BCED451-364F-6B4C-A52F-F17D476AADCB}" type="presOf" srcId="{419BB131-0440-7448-B727-FB06948EDDFC}" destId="{5B091131-E1F8-FD4A-9980-7F7950EE7EE8}" srcOrd="0" destOrd="0" presId="urn:microsoft.com/office/officeart/2005/8/layout/list1"/>
    <dgm:cxn modelId="{2C8B9253-F5B2-3F48-8104-6902B9881249}" srcId="{4845F61D-AB47-674D-B146-AD4A9B7D389E}" destId="{12A32381-8FA5-0441-A4C2-05059D6A5FEF}" srcOrd="0" destOrd="0" parTransId="{4C44CE18-A021-3741-9793-414018BA3782}" sibTransId="{B347F669-FE3B-C74D-B560-C2AA7DC98F8F}"/>
    <dgm:cxn modelId="{7E18FD54-50B6-DD4D-9FF2-E65142DF5AC1}" srcId="{664ED47D-2BD6-484D-9E2F-97988524C6CF}" destId="{49BBA51E-5F7E-DA41-A547-F36A1502B165}" srcOrd="4" destOrd="0" parTransId="{378AE8A5-DA82-A54C-9ACA-2CF947CCA6EB}" sibTransId="{62817253-BD74-5F42-B571-970ECF27A90A}"/>
    <dgm:cxn modelId="{E5BD275A-64C2-3B42-A0D3-72C08B508C9A}" type="presOf" srcId="{7A5B16AC-8900-BA4E-9719-86FC106802A7}" destId="{5B091131-E1F8-FD4A-9980-7F7950EE7EE8}" srcOrd="0" destOrd="5" presId="urn:microsoft.com/office/officeart/2005/8/layout/list1"/>
    <dgm:cxn modelId="{22FD7A5A-33F2-3943-AB94-D64899C4290E}" srcId="{664ED47D-2BD6-484D-9E2F-97988524C6CF}" destId="{96EFE431-950B-F943-9091-67311189B545}" srcOrd="3" destOrd="0" parTransId="{8AD7291C-053A-1D44-A6BE-79E0F404A263}" sibTransId="{70F97BF5-BC10-4A49-94AE-1A400A4096D6}"/>
    <dgm:cxn modelId="{7A14A861-16C4-8A4E-92D1-8654DAF64713}" type="presOf" srcId="{597EC36A-F6BE-1A48-8D7B-3ACA30FE2FDE}" destId="{EAE0097F-BDB1-8A42-A066-8A310D2E8EB4}" srcOrd="0" destOrd="4" presId="urn:microsoft.com/office/officeart/2005/8/layout/list1"/>
    <dgm:cxn modelId="{FF0A7669-2A9A-244F-8ED4-D208F74933EA}" srcId="{49BBA51E-5F7E-DA41-A547-F36A1502B165}" destId="{419BB131-0440-7448-B727-FB06948EDDFC}" srcOrd="0" destOrd="0" parTransId="{3181E54A-7E77-6E40-BD1C-FC6584AD6C36}" sibTransId="{84CE30C5-7026-074D-B106-8D1F407C7353}"/>
    <dgm:cxn modelId="{6D6C906A-EA53-4040-82F1-26F337F8BF1D}" srcId="{8AE99CE2-A74E-714F-A00F-D4BBF9629C6B}" destId="{B4B3A269-854B-5B47-8598-1E6971048271}" srcOrd="0" destOrd="0" parTransId="{DC2A9F0F-43C2-B048-83E1-D2A28FF1AD9F}" sibTransId="{128C8462-22BB-6D4D-BD30-3B7A13273E77}"/>
    <dgm:cxn modelId="{B57E9174-7DD6-D849-8F40-EFA9BFAC1429}" type="presOf" srcId="{F6CDF3BD-6382-584E-9C10-CB2F00719664}" destId="{EAE0097F-BDB1-8A42-A066-8A310D2E8EB4}" srcOrd="0" destOrd="2" presId="urn:microsoft.com/office/officeart/2005/8/layout/list1"/>
    <dgm:cxn modelId="{E9132878-934E-7F4F-80E3-C01A1D2D2756}" type="presOf" srcId="{664ED47D-2BD6-484D-9E2F-97988524C6CF}" destId="{DDCA348B-175C-0149-802C-E6CDDC59ED83}" srcOrd="0" destOrd="0" presId="urn:microsoft.com/office/officeart/2005/8/layout/list1"/>
    <dgm:cxn modelId="{AC4CB078-2264-8B42-8A62-FAEEFBD9FF52}" srcId="{4845F61D-AB47-674D-B146-AD4A9B7D389E}" destId="{F6CDF3BD-6382-584E-9C10-CB2F00719664}" srcOrd="2" destOrd="0" parTransId="{48B31449-FFDD-D644-9EB2-9A4979B998C3}" sibTransId="{01538A22-82DC-B642-AEF0-77174F1088E1}"/>
    <dgm:cxn modelId="{F572217F-B3CF-614C-9DB4-5ADECD198C7E}" srcId="{4845F61D-AB47-674D-B146-AD4A9B7D389E}" destId="{A08B8070-4DB3-0C4B-B717-7C37F00A7DB0}" srcOrd="3" destOrd="0" parTransId="{898BAC33-7D31-C444-B0F8-9954AF253656}" sibTransId="{9FF60FF3-278A-AD43-8A6F-F123C35B3462}"/>
    <dgm:cxn modelId="{564F4586-C63B-A44A-B5A1-59BB3DD5F614}" type="presOf" srcId="{3811F8A5-B3D7-DD45-9773-DA78BC2CD3E4}" destId="{9787D893-133D-9444-9698-318EA7EAB7B2}" srcOrd="0" destOrd="2" presId="urn:microsoft.com/office/officeart/2005/8/layout/list1"/>
    <dgm:cxn modelId="{E2824B86-0698-0947-B771-5BBA08EC6613}" type="presOf" srcId="{D59DD1A9-73A5-1B47-A862-31197EFEA780}" destId="{EAE0097F-BDB1-8A42-A066-8A310D2E8EB4}" srcOrd="0" destOrd="1" presId="urn:microsoft.com/office/officeart/2005/8/layout/list1"/>
    <dgm:cxn modelId="{8D906286-A26F-C64A-A91E-44244D85486A}" type="presOf" srcId="{4845F61D-AB47-674D-B146-AD4A9B7D389E}" destId="{F181389B-D392-5F41-82E2-8E8B18EB0FD6}" srcOrd="0" destOrd="0" presId="urn:microsoft.com/office/officeart/2005/8/layout/list1"/>
    <dgm:cxn modelId="{92B90687-1A39-E74D-ADEF-548EEF68635D}" type="presOf" srcId="{4845F61D-AB47-674D-B146-AD4A9B7D389E}" destId="{DFB8D732-BDD7-7B48-B4A9-C5BDB8CB9199}" srcOrd="1" destOrd="0" presId="urn:microsoft.com/office/officeart/2005/8/layout/list1"/>
    <dgm:cxn modelId="{B529B687-F9FD-BE42-9B57-7ACBB55D3C4A}" type="presOf" srcId="{77CD1070-A450-3A45-A9DC-CAAE5D02558A}" destId="{7A4BCC21-31A3-5F46-9344-B8D70F1B35E1}" srcOrd="0" destOrd="0" presId="urn:microsoft.com/office/officeart/2005/8/layout/list1"/>
    <dgm:cxn modelId="{0E9EC287-8D6D-5C4C-9AB2-135B2C9C4B2E}" type="presOf" srcId="{054686E0-ECAE-614C-805D-CACB8D07E1E6}" destId="{9787D893-133D-9444-9698-318EA7EAB7B2}" srcOrd="0" destOrd="3" presId="urn:microsoft.com/office/officeart/2005/8/layout/list1"/>
    <dgm:cxn modelId="{2CD50D93-A852-0540-936A-0511886118F0}" type="presOf" srcId="{96EFE431-950B-F943-9091-67311189B545}" destId="{A85698A5-A2DA-924B-9387-0A59A3B47749}" srcOrd="0" destOrd="0" presId="urn:microsoft.com/office/officeart/2005/8/layout/list1"/>
    <dgm:cxn modelId="{68891296-4A28-E242-B997-D71E3E26E47F}" type="presOf" srcId="{27BBB8F2-64BF-B346-AF92-3A69972EC830}" destId="{35564FCC-4427-EC4C-89B8-51C5136A5726}" srcOrd="0" destOrd="5" presId="urn:microsoft.com/office/officeart/2005/8/layout/list1"/>
    <dgm:cxn modelId="{3F838F98-B031-A345-B17A-EDF1151C123F}" type="presOf" srcId="{49BBA51E-5F7E-DA41-A547-F36A1502B165}" destId="{14229BD0-D584-2748-B19C-3D1BA1C256AB}" srcOrd="0" destOrd="0" presId="urn:microsoft.com/office/officeart/2005/8/layout/list1"/>
    <dgm:cxn modelId="{98B9C298-BC30-2243-A88C-46D523E41CD0}" type="presOf" srcId="{3A7BD9AE-8A36-3749-86A1-D643C13501F8}" destId="{7A4BCC21-31A3-5F46-9344-B8D70F1B35E1}" srcOrd="0" destOrd="2" presId="urn:microsoft.com/office/officeart/2005/8/layout/list1"/>
    <dgm:cxn modelId="{1074109A-6310-3646-9579-0AB65CCE31CB}" type="presOf" srcId="{8AE99CE2-A74E-714F-A00F-D4BBF9629C6B}" destId="{92061BAA-F58D-C242-B058-AD68CFA6F26C}" srcOrd="1" destOrd="0" presId="urn:microsoft.com/office/officeart/2005/8/layout/list1"/>
    <dgm:cxn modelId="{5F0E349F-C87E-9A45-BCD3-49108120564A}" type="presOf" srcId="{12A32381-8FA5-0441-A4C2-05059D6A5FEF}" destId="{EAE0097F-BDB1-8A42-A066-8A310D2E8EB4}" srcOrd="0" destOrd="0" presId="urn:microsoft.com/office/officeart/2005/8/layout/list1"/>
    <dgm:cxn modelId="{008644A3-7FDE-5F45-BC69-F1E5FC855C20}" type="presOf" srcId="{78247960-1759-FB41-A207-9CEB90C05D41}" destId="{7A4BCC21-31A3-5F46-9344-B8D70F1B35E1}" srcOrd="0" destOrd="1" presId="urn:microsoft.com/office/officeart/2005/8/layout/list1"/>
    <dgm:cxn modelId="{DF36CCA4-902F-FD44-9C9F-99B5E1F7B489}" type="presOf" srcId="{BD4E4BD7-6FBD-FF45-9D53-159263B2D5FB}" destId="{7A4BCC21-31A3-5F46-9344-B8D70F1B35E1}" srcOrd="0" destOrd="3" presId="urn:microsoft.com/office/officeart/2005/8/layout/list1"/>
    <dgm:cxn modelId="{A3DEB6A7-FDBD-0542-8DD0-3A4031E619A7}" type="presOf" srcId="{E025412F-8166-6F4C-8520-A03AD65EB2EB}" destId="{5B091131-E1F8-FD4A-9980-7F7950EE7EE8}" srcOrd="0" destOrd="2" presId="urn:microsoft.com/office/officeart/2005/8/layout/list1"/>
    <dgm:cxn modelId="{E48DEFA8-BDBF-464C-A704-E20CF1D6926B}" type="presOf" srcId="{22F26D29-55A8-E047-8048-6CB4E8434AE1}" destId="{38EACF35-59DE-484A-A180-057B31B8368A}" srcOrd="0" destOrd="0" presId="urn:microsoft.com/office/officeart/2005/8/layout/list1"/>
    <dgm:cxn modelId="{9A3720A9-4889-AF4C-A7DE-EA2D26938F5B}" srcId="{96EFE431-950B-F943-9091-67311189B545}" destId="{27BBB8F2-64BF-B346-AF92-3A69972EC830}" srcOrd="5" destOrd="0" parTransId="{19C8878E-36CA-6341-97BC-21320E611B45}" sibTransId="{36D50FF8-27D6-D249-93B2-1AD97FF6FED2}"/>
    <dgm:cxn modelId="{E739A7AA-C792-7E48-A23C-A9B1E6AF6F27}" type="presOf" srcId="{C530390E-D2B2-DE4B-B634-F509D934CD35}" destId="{35564FCC-4427-EC4C-89B8-51C5136A5726}" srcOrd="0" destOrd="2" presId="urn:microsoft.com/office/officeart/2005/8/layout/list1"/>
    <dgm:cxn modelId="{FCC92FB4-77AB-F441-9E75-E36C042DEA45}" srcId="{96EFE431-950B-F943-9091-67311189B545}" destId="{C530390E-D2B2-DE4B-B634-F509D934CD35}" srcOrd="2" destOrd="0" parTransId="{54208EFC-2B1E-CC4A-B0D9-2C92E86BA142}" sibTransId="{5C49ED23-7569-4A46-AD3D-43254B4A5F17}"/>
    <dgm:cxn modelId="{7E3DA9B9-76E6-BC4E-89D9-356AFDE08DBC}" srcId="{8AE99CE2-A74E-714F-A00F-D4BBF9629C6B}" destId="{BEB543D3-E466-DB4C-AC82-11C842D72B2A}" srcOrd="1" destOrd="0" parTransId="{7A904E03-026A-B043-9DBF-F539DCEC32E5}" sibTransId="{3F1D938D-6AE0-3342-8338-D5E7417865C7}"/>
    <dgm:cxn modelId="{5DB83CBF-E59C-5848-9F24-BD6C8B7B214A}" type="presOf" srcId="{8BFD1582-5E17-934B-A28E-67EA760A9827}" destId="{35564FCC-4427-EC4C-89B8-51C5136A5726}" srcOrd="0" destOrd="0" presId="urn:microsoft.com/office/officeart/2005/8/layout/list1"/>
    <dgm:cxn modelId="{0C910DC2-3AC7-CB46-B7C4-493C04776E91}" srcId="{22F26D29-55A8-E047-8048-6CB4E8434AE1}" destId="{78247960-1759-FB41-A207-9CEB90C05D41}" srcOrd="1" destOrd="0" parTransId="{F3877CBF-8BCE-BD41-9B86-2E8D9A49CA04}" sibTransId="{4315B0F1-2FE1-514F-BC2A-95214D0B7B68}"/>
    <dgm:cxn modelId="{EC3D21C2-B1B7-E942-B6E2-51073F35376A}" type="presOf" srcId="{78FC6849-0E18-F74E-8E87-F2D77548D88C}" destId="{5B091131-E1F8-FD4A-9980-7F7950EE7EE8}" srcOrd="0" destOrd="3" presId="urn:microsoft.com/office/officeart/2005/8/layout/list1"/>
    <dgm:cxn modelId="{A9FB88C5-8B43-3942-83A8-527B4835C640}" type="presOf" srcId="{49BBA51E-5F7E-DA41-A547-F36A1502B165}" destId="{49A3ECC5-2197-CD40-AC55-61D9659919F4}" srcOrd="1" destOrd="0" presId="urn:microsoft.com/office/officeart/2005/8/layout/list1"/>
    <dgm:cxn modelId="{77C180CB-074F-8E4E-831A-FA66EB38FF33}" type="presOf" srcId="{A08B8070-4DB3-0C4B-B717-7C37F00A7DB0}" destId="{EAE0097F-BDB1-8A42-A066-8A310D2E8EB4}" srcOrd="0" destOrd="3" presId="urn:microsoft.com/office/officeart/2005/8/layout/list1"/>
    <dgm:cxn modelId="{2C64D9CE-3C88-DA44-A029-2C2786EC2EBE}" type="presOf" srcId="{96EFE431-950B-F943-9091-67311189B545}" destId="{3381B3AF-51A6-054D-9E1B-969CC04414B2}" srcOrd="1" destOrd="0" presId="urn:microsoft.com/office/officeart/2005/8/layout/list1"/>
    <dgm:cxn modelId="{DC25CBD5-231D-2242-B6FF-800D145E3E42}" srcId="{96EFE431-950B-F943-9091-67311189B545}" destId="{1C2958AC-633C-CB48-A9F2-77DC5F7E4D92}" srcOrd="4" destOrd="0" parTransId="{844D184B-43E8-CB42-A36E-78E8044AF0F0}" sibTransId="{1EFC33D2-CF87-4A40-B497-1D33B0F392F8}"/>
    <dgm:cxn modelId="{5EC47DDA-EC09-FF45-A30C-62CACFAB093C}" srcId="{96EFE431-950B-F943-9091-67311189B545}" destId="{C1ECD6EB-B4E6-B14F-97B4-3B215E01BE5C}" srcOrd="3" destOrd="0" parTransId="{EA6DB8DE-281B-D048-B518-783D8343C337}" sibTransId="{1BBBA075-1235-5047-981E-655B2DAFCBE7}"/>
    <dgm:cxn modelId="{71A6D6DA-9269-F34C-84C1-93134B7D3124}" srcId="{49BBA51E-5F7E-DA41-A547-F36A1502B165}" destId="{7A5B16AC-8900-BA4E-9719-86FC106802A7}" srcOrd="5" destOrd="0" parTransId="{8ADD32F8-9FED-2347-81A8-DCFD0E695029}" sibTransId="{80A88C0D-EAD0-9044-BF96-27783D9A3C52}"/>
    <dgm:cxn modelId="{643FD1DD-AC42-CD4F-8ACA-BC23F8E78724}" type="presOf" srcId="{F5483A54-6523-B24F-935B-8B79144FDD16}" destId="{5B091131-E1F8-FD4A-9980-7F7950EE7EE8}" srcOrd="0" destOrd="1" presId="urn:microsoft.com/office/officeart/2005/8/layout/list1"/>
    <dgm:cxn modelId="{9D8DC1E3-4FB0-6846-B4A6-5B779084F044}" srcId="{664ED47D-2BD6-484D-9E2F-97988524C6CF}" destId="{22F26D29-55A8-E047-8048-6CB4E8434AE1}" srcOrd="0" destOrd="0" parTransId="{F5E81C56-01B3-C54B-A6EE-E268632DC81A}" sibTransId="{E0710527-CA9F-7848-91B1-95AC0E86DF77}"/>
    <dgm:cxn modelId="{CCAADDE8-0DDB-0B43-8A48-1260362CF16A}" type="presOf" srcId="{1C2958AC-633C-CB48-A9F2-77DC5F7E4D92}" destId="{35564FCC-4427-EC4C-89B8-51C5136A5726}" srcOrd="0" destOrd="4" presId="urn:microsoft.com/office/officeart/2005/8/layout/list1"/>
    <dgm:cxn modelId="{9E2C84EB-2109-9142-B362-301F535363AB}" srcId="{22F26D29-55A8-E047-8048-6CB4E8434AE1}" destId="{BD4E4BD7-6FBD-FF45-9D53-159263B2D5FB}" srcOrd="3" destOrd="0" parTransId="{7140F100-0779-3E4B-A110-C39D0BA6AED7}" sibTransId="{0F7F0E8D-3200-D847-8A4B-E3CB7F21B7A2}"/>
    <dgm:cxn modelId="{3C8695EF-6983-BC4F-BF71-1425E27EB89D}" type="presOf" srcId="{8AE99CE2-A74E-714F-A00F-D4BBF9629C6B}" destId="{0A7251B4-AC29-684A-81A8-C8AAAF3A5A9E}" srcOrd="0" destOrd="0" presId="urn:microsoft.com/office/officeart/2005/8/layout/list1"/>
    <dgm:cxn modelId="{CE57AFEF-7275-7C45-AFE6-C8BEFF08379A}" srcId="{8AE99CE2-A74E-714F-A00F-D4BBF9629C6B}" destId="{054686E0-ECAE-614C-805D-CACB8D07E1E6}" srcOrd="3" destOrd="0" parTransId="{45769999-2119-4744-ACED-8AE376420B18}" sibTransId="{0D19D852-E0FD-7A42-8EAB-FBBEE4E40246}"/>
    <dgm:cxn modelId="{4BD5B9F2-4AAB-7D43-B33C-0A406F6E6964}" type="presOf" srcId="{C1ECD6EB-B4E6-B14F-97B4-3B215E01BE5C}" destId="{35564FCC-4427-EC4C-89B8-51C5136A5726}" srcOrd="0" destOrd="3" presId="urn:microsoft.com/office/officeart/2005/8/layout/list1"/>
    <dgm:cxn modelId="{73F12FF4-375B-2942-A06A-0F0C6DEFA6CA}" type="presOf" srcId="{BEB543D3-E466-DB4C-AC82-11C842D72B2A}" destId="{9787D893-133D-9444-9698-318EA7EAB7B2}" srcOrd="0" destOrd="1" presId="urn:microsoft.com/office/officeart/2005/8/layout/list1"/>
    <dgm:cxn modelId="{686CBFF5-235C-5649-B5AB-D23391F6594E}" srcId="{22F26D29-55A8-E047-8048-6CB4E8434AE1}" destId="{77CD1070-A450-3A45-A9DC-CAAE5D02558A}" srcOrd="0" destOrd="0" parTransId="{3B4E3534-2B8B-984B-A1BA-97768EF3D81D}" sibTransId="{B8BB3C20-AB0C-F24B-B151-F29578716A79}"/>
    <dgm:cxn modelId="{B2812DFD-5FBD-4F4D-A094-6DA0C356404A}" srcId="{664ED47D-2BD6-484D-9E2F-97988524C6CF}" destId="{8AE99CE2-A74E-714F-A00F-D4BBF9629C6B}" srcOrd="2" destOrd="0" parTransId="{A1624B46-40A4-634A-90A7-3B9A63C44FF6}" sibTransId="{2CAA40C2-D52D-A643-AE05-9A18C43B1BD9}"/>
    <dgm:cxn modelId="{FEE073FD-EBE1-D844-9303-D0ACCC3FBCE1}" srcId="{8AE99CE2-A74E-714F-A00F-D4BBF9629C6B}" destId="{3811F8A5-B3D7-DD45-9773-DA78BC2CD3E4}" srcOrd="2" destOrd="0" parTransId="{8D8A8673-470A-9542-8E6A-975054F7CE80}" sibTransId="{4B57AA5F-FE5F-784D-8D4B-3232D3750AC2}"/>
    <dgm:cxn modelId="{8A43EFEB-FA91-8B4F-AD68-E4920511DEF6}" type="presParOf" srcId="{DDCA348B-175C-0149-802C-E6CDDC59ED83}" destId="{D8BB8D55-586B-5C46-9640-85ED2323D327}" srcOrd="0" destOrd="0" presId="urn:microsoft.com/office/officeart/2005/8/layout/list1"/>
    <dgm:cxn modelId="{C930A57F-2D74-BE4D-80F1-841F58E65EDF}" type="presParOf" srcId="{D8BB8D55-586B-5C46-9640-85ED2323D327}" destId="{38EACF35-59DE-484A-A180-057B31B8368A}" srcOrd="0" destOrd="0" presId="urn:microsoft.com/office/officeart/2005/8/layout/list1"/>
    <dgm:cxn modelId="{2056C025-508D-E343-8C6C-3B5B106B9260}" type="presParOf" srcId="{D8BB8D55-586B-5C46-9640-85ED2323D327}" destId="{215968EA-A477-E74B-ACB9-03D6A3181700}" srcOrd="1" destOrd="0" presId="urn:microsoft.com/office/officeart/2005/8/layout/list1"/>
    <dgm:cxn modelId="{98A137D0-0491-C944-BFC3-5D57E734FFA6}" type="presParOf" srcId="{DDCA348B-175C-0149-802C-E6CDDC59ED83}" destId="{38DAFDA1-DF74-354B-8750-C8DF8F7D35FD}" srcOrd="1" destOrd="0" presId="urn:microsoft.com/office/officeart/2005/8/layout/list1"/>
    <dgm:cxn modelId="{FBAADA3B-48EC-114F-A544-701BD580B59D}" type="presParOf" srcId="{DDCA348B-175C-0149-802C-E6CDDC59ED83}" destId="{7A4BCC21-31A3-5F46-9344-B8D70F1B35E1}" srcOrd="2" destOrd="0" presId="urn:microsoft.com/office/officeart/2005/8/layout/list1"/>
    <dgm:cxn modelId="{96A97044-C148-2F42-894C-48754D735D7A}" type="presParOf" srcId="{DDCA348B-175C-0149-802C-E6CDDC59ED83}" destId="{DC938799-B5CC-3B42-AD32-2A60058954F7}" srcOrd="3" destOrd="0" presId="urn:microsoft.com/office/officeart/2005/8/layout/list1"/>
    <dgm:cxn modelId="{C4E24725-4193-C840-9D27-C011E156D52B}" type="presParOf" srcId="{DDCA348B-175C-0149-802C-E6CDDC59ED83}" destId="{A14635FD-95EC-3544-B76B-A9FE2ABF6EDB}" srcOrd="4" destOrd="0" presId="urn:microsoft.com/office/officeart/2005/8/layout/list1"/>
    <dgm:cxn modelId="{FCA18E08-6367-1B4D-AF25-7E9405AE375F}" type="presParOf" srcId="{A14635FD-95EC-3544-B76B-A9FE2ABF6EDB}" destId="{F181389B-D392-5F41-82E2-8E8B18EB0FD6}" srcOrd="0" destOrd="0" presId="urn:microsoft.com/office/officeart/2005/8/layout/list1"/>
    <dgm:cxn modelId="{1CD85D7D-2C48-F34A-91D5-ACB5F37B7254}" type="presParOf" srcId="{A14635FD-95EC-3544-B76B-A9FE2ABF6EDB}" destId="{DFB8D732-BDD7-7B48-B4A9-C5BDB8CB9199}" srcOrd="1" destOrd="0" presId="urn:microsoft.com/office/officeart/2005/8/layout/list1"/>
    <dgm:cxn modelId="{01A0BD6C-81ED-E14C-B3CB-DF8A7D979AC2}" type="presParOf" srcId="{DDCA348B-175C-0149-802C-E6CDDC59ED83}" destId="{9F88E368-83E4-7841-BE1A-A4A67DFB1A81}" srcOrd="5" destOrd="0" presId="urn:microsoft.com/office/officeart/2005/8/layout/list1"/>
    <dgm:cxn modelId="{47BF3F6D-E82E-214B-9B1D-51EAD012A51D}" type="presParOf" srcId="{DDCA348B-175C-0149-802C-E6CDDC59ED83}" destId="{EAE0097F-BDB1-8A42-A066-8A310D2E8EB4}" srcOrd="6" destOrd="0" presId="urn:microsoft.com/office/officeart/2005/8/layout/list1"/>
    <dgm:cxn modelId="{C14C784F-0551-4C4E-8147-4BDB6ACF7172}" type="presParOf" srcId="{DDCA348B-175C-0149-802C-E6CDDC59ED83}" destId="{1CF4AF0E-963E-5345-90AE-5321E12EAE5D}" srcOrd="7" destOrd="0" presId="urn:microsoft.com/office/officeart/2005/8/layout/list1"/>
    <dgm:cxn modelId="{FC87F145-F972-F44F-A648-F40AFDD38733}" type="presParOf" srcId="{DDCA348B-175C-0149-802C-E6CDDC59ED83}" destId="{F9A361AA-AD5C-2746-8CAF-8B76C4DB11E6}" srcOrd="8" destOrd="0" presId="urn:microsoft.com/office/officeart/2005/8/layout/list1"/>
    <dgm:cxn modelId="{8A4CA272-8A24-B740-A7C5-4CAE94E4F147}" type="presParOf" srcId="{F9A361AA-AD5C-2746-8CAF-8B76C4DB11E6}" destId="{0A7251B4-AC29-684A-81A8-C8AAAF3A5A9E}" srcOrd="0" destOrd="0" presId="urn:microsoft.com/office/officeart/2005/8/layout/list1"/>
    <dgm:cxn modelId="{DC1BB4FC-F070-1549-B34B-2F65BBE6AD03}" type="presParOf" srcId="{F9A361AA-AD5C-2746-8CAF-8B76C4DB11E6}" destId="{92061BAA-F58D-C242-B058-AD68CFA6F26C}" srcOrd="1" destOrd="0" presId="urn:microsoft.com/office/officeart/2005/8/layout/list1"/>
    <dgm:cxn modelId="{CC5E750E-F34B-3B4D-ABAD-BEE18A1E42F1}" type="presParOf" srcId="{DDCA348B-175C-0149-802C-E6CDDC59ED83}" destId="{CFEAB8C9-A4D7-8447-A630-9E73B3C40C1C}" srcOrd="9" destOrd="0" presId="urn:microsoft.com/office/officeart/2005/8/layout/list1"/>
    <dgm:cxn modelId="{6CA82E31-74A5-A845-8EFD-F174BCCBCAF0}" type="presParOf" srcId="{DDCA348B-175C-0149-802C-E6CDDC59ED83}" destId="{9787D893-133D-9444-9698-318EA7EAB7B2}" srcOrd="10" destOrd="0" presId="urn:microsoft.com/office/officeart/2005/8/layout/list1"/>
    <dgm:cxn modelId="{8F4A5767-FD5E-4241-AD35-396A0C5C84DF}" type="presParOf" srcId="{DDCA348B-175C-0149-802C-E6CDDC59ED83}" destId="{0CEDBE61-22F4-5746-8617-9E239FD84CFF}" srcOrd="11" destOrd="0" presId="urn:microsoft.com/office/officeart/2005/8/layout/list1"/>
    <dgm:cxn modelId="{AFC76DBF-66E7-EC47-BB62-2C7B51E9C69C}" type="presParOf" srcId="{DDCA348B-175C-0149-802C-E6CDDC59ED83}" destId="{BE86ABD1-30BA-C04C-8D0D-FC56EC92415A}" srcOrd="12" destOrd="0" presId="urn:microsoft.com/office/officeart/2005/8/layout/list1"/>
    <dgm:cxn modelId="{8C5D25BA-B93D-9345-A2D1-9505A2857AAA}" type="presParOf" srcId="{BE86ABD1-30BA-C04C-8D0D-FC56EC92415A}" destId="{A85698A5-A2DA-924B-9387-0A59A3B47749}" srcOrd="0" destOrd="0" presId="urn:microsoft.com/office/officeart/2005/8/layout/list1"/>
    <dgm:cxn modelId="{22343B7B-379B-AC49-A472-C0ED3ED893D5}" type="presParOf" srcId="{BE86ABD1-30BA-C04C-8D0D-FC56EC92415A}" destId="{3381B3AF-51A6-054D-9E1B-969CC04414B2}" srcOrd="1" destOrd="0" presId="urn:microsoft.com/office/officeart/2005/8/layout/list1"/>
    <dgm:cxn modelId="{057FA933-09B8-504E-91E3-95D29C2CF3C8}" type="presParOf" srcId="{DDCA348B-175C-0149-802C-E6CDDC59ED83}" destId="{465CFC1F-9425-1946-B544-F022F867462B}" srcOrd="13" destOrd="0" presId="urn:microsoft.com/office/officeart/2005/8/layout/list1"/>
    <dgm:cxn modelId="{4203B1AA-F92C-BC42-A08D-2088E7758E61}" type="presParOf" srcId="{DDCA348B-175C-0149-802C-E6CDDC59ED83}" destId="{35564FCC-4427-EC4C-89B8-51C5136A5726}" srcOrd="14" destOrd="0" presId="urn:microsoft.com/office/officeart/2005/8/layout/list1"/>
    <dgm:cxn modelId="{AC2A4E5D-58A9-EB43-BED6-09E80898834C}" type="presParOf" srcId="{DDCA348B-175C-0149-802C-E6CDDC59ED83}" destId="{ECFA749D-5F3D-9E4A-9A5A-FEEDF91A81A4}" srcOrd="15" destOrd="0" presId="urn:microsoft.com/office/officeart/2005/8/layout/list1"/>
    <dgm:cxn modelId="{A8648513-106F-0A40-B6D7-68CABDDA86AF}" type="presParOf" srcId="{DDCA348B-175C-0149-802C-E6CDDC59ED83}" destId="{CB85A2FE-7EE8-E947-9794-BC6D75A876A5}" srcOrd="16" destOrd="0" presId="urn:microsoft.com/office/officeart/2005/8/layout/list1"/>
    <dgm:cxn modelId="{873EE03F-8CE2-6B43-945B-38021930225B}" type="presParOf" srcId="{CB85A2FE-7EE8-E947-9794-BC6D75A876A5}" destId="{14229BD0-D584-2748-B19C-3D1BA1C256AB}" srcOrd="0" destOrd="0" presId="urn:microsoft.com/office/officeart/2005/8/layout/list1"/>
    <dgm:cxn modelId="{158F4415-2A6E-2349-8A6B-2DE672B23BF3}" type="presParOf" srcId="{CB85A2FE-7EE8-E947-9794-BC6D75A876A5}" destId="{49A3ECC5-2197-CD40-AC55-61D9659919F4}" srcOrd="1" destOrd="0" presId="urn:microsoft.com/office/officeart/2005/8/layout/list1"/>
    <dgm:cxn modelId="{6C80E0B1-CBE0-B54D-AEA8-E3E4F3538ECC}" type="presParOf" srcId="{DDCA348B-175C-0149-802C-E6CDDC59ED83}" destId="{B14523BE-0830-3346-9E21-7E192AF1FC2B}" srcOrd="17" destOrd="0" presId="urn:microsoft.com/office/officeart/2005/8/layout/list1"/>
    <dgm:cxn modelId="{0520E844-326F-EB45-ADFA-3E8E6A00B952}" type="presParOf" srcId="{DDCA348B-175C-0149-802C-E6CDDC59ED83}" destId="{5B091131-E1F8-FD4A-9980-7F7950EE7EE8}"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BCC21-31A3-5F46-9344-B8D70F1B35E1}">
      <dsp:nvSpPr>
        <dsp:cNvPr id="0" name=""/>
        <dsp:cNvSpPr/>
      </dsp:nvSpPr>
      <dsp:spPr>
        <a:xfrm>
          <a:off x="0" y="447140"/>
          <a:ext cx="5475890" cy="822150"/>
        </a:xfrm>
        <a:prstGeom prst="rect">
          <a:avLst/>
        </a:prstGeom>
        <a:solidFill>
          <a:schemeClr val="lt1">
            <a:alpha val="90000"/>
            <a:hueOff val="0"/>
            <a:satOff val="0"/>
            <a:lumOff val="0"/>
            <a:alphaOff val="0"/>
          </a:schemeClr>
        </a:solidFill>
        <a:ln w="19050" cap="flat" cmpd="sng" algn="ctr">
          <a:solidFill>
            <a:srgbClr val="002B4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4990" tIns="187452" rIns="424990" bIns="64008" numCol="1" spcCol="1270" anchor="t" anchorCtr="0">
          <a:noAutofit/>
        </a:bodyPr>
        <a:lstStyle/>
        <a:p>
          <a:pPr marL="57150" lvl="1" indent="-57150" algn="l" defTabSz="400050">
            <a:lnSpc>
              <a:spcPct val="90000"/>
            </a:lnSpc>
            <a:spcBef>
              <a:spcPct val="0"/>
            </a:spcBef>
            <a:spcAft>
              <a:spcPct val="15000"/>
            </a:spcAft>
            <a:buChar char="•"/>
          </a:pPr>
          <a:r>
            <a:rPr lang="en-US" sz="900" kern="1200">
              <a:latin typeface="Avenir Next LT Pro"/>
            </a:rPr>
            <a:t>Introduction/Background</a:t>
          </a:r>
        </a:p>
        <a:p>
          <a:pPr marL="57150" lvl="1" indent="-57150" algn="l" defTabSz="400050">
            <a:lnSpc>
              <a:spcPct val="90000"/>
            </a:lnSpc>
            <a:spcBef>
              <a:spcPct val="0"/>
            </a:spcBef>
            <a:spcAft>
              <a:spcPct val="15000"/>
            </a:spcAft>
            <a:buChar char="•"/>
          </a:pPr>
          <a:r>
            <a:rPr lang="en-US" sz="900" kern="1200">
              <a:latin typeface="Avenir Next LT Pro"/>
            </a:rPr>
            <a:t>Case</a:t>
          </a:r>
        </a:p>
        <a:p>
          <a:pPr marL="57150" lvl="1" indent="-57150" algn="l" defTabSz="400050">
            <a:lnSpc>
              <a:spcPct val="90000"/>
            </a:lnSpc>
            <a:spcBef>
              <a:spcPct val="0"/>
            </a:spcBef>
            <a:spcAft>
              <a:spcPct val="15000"/>
            </a:spcAft>
            <a:buChar char="•"/>
          </a:pPr>
          <a:r>
            <a:rPr lang="en-US" sz="900" kern="1200">
              <a:latin typeface="Avenir Next LT Pro"/>
            </a:rPr>
            <a:t>Discussion</a:t>
          </a:r>
        </a:p>
        <a:p>
          <a:pPr marL="57150" lvl="1" indent="-57150" algn="l" defTabSz="400050">
            <a:lnSpc>
              <a:spcPct val="90000"/>
            </a:lnSpc>
            <a:spcBef>
              <a:spcPct val="0"/>
            </a:spcBef>
            <a:spcAft>
              <a:spcPct val="15000"/>
            </a:spcAft>
            <a:buChar char="•"/>
          </a:pPr>
          <a:r>
            <a:rPr lang="en-US" sz="900" kern="1200">
              <a:latin typeface="Avenir Next LT Pro"/>
            </a:rPr>
            <a:t>Conclusion</a:t>
          </a:r>
        </a:p>
      </dsp:txBody>
      <dsp:txXfrm>
        <a:off x="0" y="447140"/>
        <a:ext cx="5475890" cy="822150"/>
      </dsp:txXfrm>
    </dsp:sp>
    <dsp:sp modelId="{215968EA-A477-E74B-ACB9-03D6A3181700}">
      <dsp:nvSpPr>
        <dsp:cNvPr id="0" name=""/>
        <dsp:cNvSpPr/>
      </dsp:nvSpPr>
      <dsp:spPr>
        <a:xfrm>
          <a:off x="273794" y="314300"/>
          <a:ext cx="3833123" cy="265680"/>
        </a:xfrm>
        <a:prstGeom prst="roundRect">
          <a:avLst/>
        </a:prstGeom>
        <a:solidFill>
          <a:srgbClr val="002B4E"/>
        </a:solidFill>
        <a:ln w="19050" cap="flat" cmpd="sng" algn="ctr">
          <a:solidFill>
            <a:srgbClr val="002B4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883" tIns="0" rIns="144883" bIns="0" numCol="1" spcCol="1270" anchor="ctr" anchorCtr="0">
          <a:noAutofit/>
        </a:bodyPr>
        <a:lstStyle/>
        <a:p>
          <a:pPr marL="0" lvl="0" indent="0" algn="l" defTabSz="400050">
            <a:lnSpc>
              <a:spcPct val="90000"/>
            </a:lnSpc>
            <a:spcBef>
              <a:spcPct val="0"/>
            </a:spcBef>
            <a:spcAft>
              <a:spcPct val="35000"/>
            </a:spcAft>
            <a:buNone/>
          </a:pPr>
          <a:r>
            <a:rPr lang="en-US" sz="900" kern="1200">
              <a:latin typeface="Avenir Next LT Pro"/>
            </a:rPr>
            <a:t> (I) Case Report</a:t>
          </a:r>
        </a:p>
      </dsp:txBody>
      <dsp:txXfrm>
        <a:off x="286763" y="327269"/>
        <a:ext cx="3807185" cy="239742"/>
      </dsp:txXfrm>
    </dsp:sp>
    <dsp:sp modelId="{EAE0097F-BDB1-8A42-A066-8A310D2E8EB4}">
      <dsp:nvSpPr>
        <dsp:cNvPr id="0" name=""/>
        <dsp:cNvSpPr/>
      </dsp:nvSpPr>
      <dsp:spPr>
        <a:xfrm>
          <a:off x="0" y="1450730"/>
          <a:ext cx="5475890" cy="963900"/>
        </a:xfrm>
        <a:prstGeom prst="rect">
          <a:avLst/>
        </a:prstGeom>
        <a:solidFill>
          <a:schemeClr val="lt1">
            <a:alpha val="90000"/>
            <a:hueOff val="0"/>
            <a:satOff val="0"/>
            <a:lumOff val="0"/>
            <a:alphaOff val="0"/>
          </a:schemeClr>
        </a:solidFill>
        <a:ln w="19050" cap="flat" cmpd="sng" algn="ctr">
          <a:solidFill>
            <a:srgbClr val="002B4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4990" tIns="187452" rIns="424990" bIns="64008" numCol="1" spcCol="1270" anchor="t" anchorCtr="0">
          <a:noAutofit/>
        </a:bodyPr>
        <a:lstStyle/>
        <a:p>
          <a:pPr marL="57150" lvl="1" indent="-57150" algn="l" defTabSz="400050">
            <a:lnSpc>
              <a:spcPct val="90000"/>
            </a:lnSpc>
            <a:spcBef>
              <a:spcPct val="0"/>
            </a:spcBef>
            <a:spcAft>
              <a:spcPct val="15000"/>
            </a:spcAft>
            <a:buChar char="•"/>
          </a:pPr>
          <a:r>
            <a:rPr lang="en-US" sz="900" kern="1200">
              <a:latin typeface="Avenir Next LT Pro"/>
            </a:rPr>
            <a:t>Introduction/Background</a:t>
          </a:r>
        </a:p>
        <a:p>
          <a:pPr marL="57150" lvl="1" indent="-57150" algn="l" defTabSz="400050">
            <a:lnSpc>
              <a:spcPct val="90000"/>
            </a:lnSpc>
            <a:spcBef>
              <a:spcPct val="0"/>
            </a:spcBef>
            <a:spcAft>
              <a:spcPct val="15000"/>
            </a:spcAft>
            <a:buChar char="•"/>
          </a:pPr>
          <a:r>
            <a:rPr lang="en-US" sz="900" kern="1200">
              <a:latin typeface="Avenir Next LT Pro"/>
            </a:rPr>
            <a:t>Clinical Significance/Service</a:t>
          </a:r>
        </a:p>
        <a:p>
          <a:pPr marL="57150" lvl="1" indent="-57150" algn="l" defTabSz="400050">
            <a:lnSpc>
              <a:spcPct val="90000"/>
            </a:lnSpc>
            <a:spcBef>
              <a:spcPct val="0"/>
            </a:spcBef>
            <a:spcAft>
              <a:spcPct val="15000"/>
            </a:spcAft>
            <a:buChar char="•"/>
          </a:pPr>
          <a:r>
            <a:rPr lang="en-US" sz="900" kern="1200">
              <a:latin typeface="Avenir Next LT Pro"/>
            </a:rPr>
            <a:t>Justification/Documentation</a:t>
          </a:r>
        </a:p>
        <a:p>
          <a:pPr marL="57150" lvl="1" indent="-57150" algn="l" defTabSz="400050">
            <a:lnSpc>
              <a:spcPct val="90000"/>
            </a:lnSpc>
            <a:spcBef>
              <a:spcPct val="0"/>
            </a:spcBef>
            <a:spcAft>
              <a:spcPct val="15000"/>
            </a:spcAft>
            <a:buChar char="•"/>
          </a:pPr>
          <a:r>
            <a:rPr lang="en-US" sz="900" kern="1200">
              <a:latin typeface="Avenir Next LT Pro"/>
            </a:rPr>
            <a:t>Adaptability</a:t>
          </a:r>
        </a:p>
        <a:p>
          <a:pPr marL="57150" lvl="1" indent="-57150" algn="l" defTabSz="400050">
            <a:lnSpc>
              <a:spcPct val="90000"/>
            </a:lnSpc>
            <a:spcBef>
              <a:spcPct val="0"/>
            </a:spcBef>
            <a:spcAft>
              <a:spcPct val="15000"/>
            </a:spcAft>
            <a:buChar char="•"/>
          </a:pPr>
          <a:r>
            <a:rPr lang="en-US" sz="900" kern="1200">
              <a:latin typeface="Avenir Next LT Pro"/>
            </a:rPr>
            <a:t>Significance</a:t>
          </a:r>
        </a:p>
      </dsp:txBody>
      <dsp:txXfrm>
        <a:off x="0" y="1450730"/>
        <a:ext cx="5475890" cy="963900"/>
      </dsp:txXfrm>
    </dsp:sp>
    <dsp:sp modelId="{DFB8D732-BDD7-7B48-B4A9-C5BDB8CB9199}">
      <dsp:nvSpPr>
        <dsp:cNvPr id="0" name=""/>
        <dsp:cNvSpPr/>
      </dsp:nvSpPr>
      <dsp:spPr>
        <a:xfrm>
          <a:off x="273794" y="1317890"/>
          <a:ext cx="3833123" cy="265680"/>
        </a:xfrm>
        <a:prstGeom prst="roundRect">
          <a:avLst/>
        </a:prstGeom>
        <a:solidFill>
          <a:srgbClr val="002B4E"/>
        </a:solidFill>
        <a:ln w="19050" cap="flat" cmpd="sng" algn="ctr">
          <a:solidFill>
            <a:srgbClr val="002B4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883" tIns="0" rIns="144883" bIns="0" numCol="1" spcCol="1270" anchor="ctr" anchorCtr="0">
          <a:noAutofit/>
        </a:bodyPr>
        <a:lstStyle/>
        <a:p>
          <a:pPr marL="0" lvl="0" indent="0" algn="l" defTabSz="400050">
            <a:lnSpc>
              <a:spcPct val="90000"/>
            </a:lnSpc>
            <a:spcBef>
              <a:spcPct val="0"/>
            </a:spcBef>
            <a:spcAft>
              <a:spcPct val="35000"/>
            </a:spcAft>
            <a:buNone/>
          </a:pPr>
          <a:r>
            <a:rPr lang="en-US" sz="900" kern="1200">
              <a:latin typeface="Avenir Next LT Pro"/>
            </a:rPr>
            <a:t>(II) Education/Training</a:t>
          </a:r>
        </a:p>
      </dsp:txBody>
      <dsp:txXfrm>
        <a:off x="286763" y="1330859"/>
        <a:ext cx="3807185" cy="239742"/>
      </dsp:txXfrm>
    </dsp:sp>
    <dsp:sp modelId="{9787D893-133D-9444-9698-318EA7EAB7B2}">
      <dsp:nvSpPr>
        <dsp:cNvPr id="0" name=""/>
        <dsp:cNvSpPr/>
      </dsp:nvSpPr>
      <dsp:spPr>
        <a:xfrm>
          <a:off x="0" y="2596070"/>
          <a:ext cx="5475890" cy="822150"/>
        </a:xfrm>
        <a:prstGeom prst="rect">
          <a:avLst/>
        </a:prstGeom>
        <a:solidFill>
          <a:schemeClr val="lt1">
            <a:alpha val="90000"/>
            <a:hueOff val="0"/>
            <a:satOff val="0"/>
            <a:lumOff val="0"/>
            <a:alphaOff val="0"/>
          </a:schemeClr>
        </a:solidFill>
        <a:ln w="19050" cap="flat" cmpd="sng" algn="ctr">
          <a:solidFill>
            <a:srgbClr val="002B4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4990" tIns="187452" rIns="424990" bIns="64008" numCol="1" spcCol="1270" anchor="t" anchorCtr="0">
          <a:noAutofit/>
        </a:bodyPr>
        <a:lstStyle/>
        <a:p>
          <a:pPr marL="57150" lvl="1" indent="-57150" algn="l" defTabSz="400050">
            <a:lnSpc>
              <a:spcPct val="90000"/>
            </a:lnSpc>
            <a:spcBef>
              <a:spcPct val="0"/>
            </a:spcBef>
            <a:spcAft>
              <a:spcPct val="15000"/>
            </a:spcAft>
            <a:buChar char="•"/>
          </a:pPr>
          <a:r>
            <a:rPr lang="en-US" sz="900" kern="1200">
              <a:latin typeface="Avenir Next LT Pro"/>
            </a:rPr>
            <a:t>Service of Program/Background</a:t>
          </a:r>
        </a:p>
        <a:p>
          <a:pPr marL="57150" lvl="1" indent="-57150" algn="l" defTabSz="400050">
            <a:lnSpc>
              <a:spcPct val="90000"/>
            </a:lnSpc>
            <a:spcBef>
              <a:spcPct val="0"/>
            </a:spcBef>
            <a:spcAft>
              <a:spcPct val="15000"/>
            </a:spcAft>
            <a:buChar char="•"/>
          </a:pPr>
          <a:r>
            <a:rPr lang="en-US" sz="900" kern="1200">
              <a:latin typeface="Avenir Next LT Pro"/>
            </a:rPr>
            <a:t>Justification/Documentation</a:t>
          </a:r>
        </a:p>
        <a:p>
          <a:pPr marL="57150" lvl="1" indent="-57150" algn="l" defTabSz="400050">
            <a:lnSpc>
              <a:spcPct val="90000"/>
            </a:lnSpc>
            <a:spcBef>
              <a:spcPct val="0"/>
            </a:spcBef>
            <a:spcAft>
              <a:spcPct val="15000"/>
            </a:spcAft>
            <a:buChar char="•"/>
          </a:pPr>
          <a:r>
            <a:rPr lang="en-US" sz="900" kern="1200">
              <a:latin typeface="Avenir Next LT Pro"/>
            </a:rPr>
            <a:t>Adaptability</a:t>
          </a:r>
        </a:p>
        <a:p>
          <a:pPr marL="57150" lvl="1" indent="-57150" algn="l" defTabSz="400050">
            <a:lnSpc>
              <a:spcPct val="90000"/>
            </a:lnSpc>
            <a:spcBef>
              <a:spcPct val="0"/>
            </a:spcBef>
            <a:spcAft>
              <a:spcPct val="15000"/>
            </a:spcAft>
            <a:buChar char="•"/>
          </a:pPr>
          <a:r>
            <a:rPr lang="en-US" sz="900" kern="1200">
              <a:latin typeface="Avenir Next LT Pro"/>
            </a:rPr>
            <a:t>Significance </a:t>
          </a:r>
        </a:p>
      </dsp:txBody>
      <dsp:txXfrm>
        <a:off x="0" y="2596070"/>
        <a:ext cx="5475890" cy="822150"/>
      </dsp:txXfrm>
    </dsp:sp>
    <dsp:sp modelId="{92061BAA-F58D-C242-B058-AD68CFA6F26C}">
      <dsp:nvSpPr>
        <dsp:cNvPr id="0" name=""/>
        <dsp:cNvSpPr/>
      </dsp:nvSpPr>
      <dsp:spPr>
        <a:xfrm>
          <a:off x="273794" y="2463230"/>
          <a:ext cx="3833123" cy="265680"/>
        </a:xfrm>
        <a:prstGeom prst="roundRect">
          <a:avLst/>
        </a:prstGeom>
        <a:solidFill>
          <a:srgbClr val="002B4E"/>
        </a:solidFill>
        <a:ln w="19050" cap="flat" cmpd="sng" algn="ctr">
          <a:solidFill>
            <a:srgbClr val="002B4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883" tIns="0" rIns="144883" bIns="0" numCol="1" spcCol="1270" anchor="ctr" anchorCtr="0">
          <a:noAutofit/>
        </a:bodyPr>
        <a:lstStyle/>
        <a:p>
          <a:pPr marL="0" lvl="0" indent="0" algn="l" defTabSz="400050">
            <a:lnSpc>
              <a:spcPct val="90000"/>
            </a:lnSpc>
            <a:spcBef>
              <a:spcPct val="0"/>
            </a:spcBef>
            <a:spcAft>
              <a:spcPct val="35000"/>
            </a:spcAft>
            <a:buNone/>
          </a:pPr>
          <a:r>
            <a:rPr lang="en-US" sz="900" kern="1200">
              <a:latin typeface="Avenir Next LT Pro"/>
            </a:rPr>
            <a:t>(III) Hot Topic</a:t>
          </a:r>
        </a:p>
      </dsp:txBody>
      <dsp:txXfrm>
        <a:off x="286763" y="2476199"/>
        <a:ext cx="3807185" cy="239742"/>
      </dsp:txXfrm>
    </dsp:sp>
    <dsp:sp modelId="{35564FCC-4427-EC4C-89B8-51C5136A5726}">
      <dsp:nvSpPr>
        <dsp:cNvPr id="0" name=""/>
        <dsp:cNvSpPr/>
      </dsp:nvSpPr>
      <dsp:spPr>
        <a:xfrm>
          <a:off x="0" y="3599660"/>
          <a:ext cx="5475890" cy="1105650"/>
        </a:xfrm>
        <a:prstGeom prst="rect">
          <a:avLst/>
        </a:prstGeom>
        <a:solidFill>
          <a:schemeClr val="lt1">
            <a:alpha val="90000"/>
            <a:hueOff val="0"/>
            <a:satOff val="0"/>
            <a:lumOff val="0"/>
            <a:alphaOff val="0"/>
          </a:schemeClr>
        </a:solidFill>
        <a:ln w="19050" cap="flat" cmpd="sng" algn="ctr">
          <a:solidFill>
            <a:srgbClr val="002B4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4990" tIns="187452" rIns="424990" bIns="64008" numCol="1" spcCol="1270" anchor="t" anchorCtr="0">
          <a:noAutofit/>
        </a:bodyPr>
        <a:lstStyle/>
        <a:p>
          <a:pPr marL="57150" lvl="1" indent="-57150" algn="l" defTabSz="400050">
            <a:lnSpc>
              <a:spcPct val="90000"/>
            </a:lnSpc>
            <a:spcBef>
              <a:spcPct val="0"/>
            </a:spcBef>
            <a:spcAft>
              <a:spcPct val="15000"/>
            </a:spcAft>
            <a:buChar char="•"/>
          </a:pPr>
          <a:r>
            <a:rPr lang="en-US" sz="900" kern="1200">
              <a:latin typeface="Avenir Next LT Pro"/>
            </a:rPr>
            <a:t>Introduction/Background</a:t>
          </a:r>
        </a:p>
        <a:p>
          <a:pPr marL="57150" lvl="1" indent="-57150" algn="l" defTabSz="400050">
            <a:lnSpc>
              <a:spcPct val="90000"/>
            </a:lnSpc>
            <a:spcBef>
              <a:spcPct val="0"/>
            </a:spcBef>
            <a:spcAft>
              <a:spcPct val="15000"/>
            </a:spcAft>
            <a:buChar char="•"/>
          </a:pPr>
          <a:r>
            <a:rPr lang="en-US" sz="900" kern="1200">
              <a:latin typeface="Avenir Next LT Pro"/>
            </a:rPr>
            <a:t>Research Question/Hypothesis</a:t>
          </a:r>
        </a:p>
        <a:p>
          <a:pPr marL="57150" lvl="1" indent="-57150" algn="l" defTabSz="400050">
            <a:lnSpc>
              <a:spcPct val="90000"/>
            </a:lnSpc>
            <a:spcBef>
              <a:spcPct val="0"/>
            </a:spcBef>
            <a:spcAft>
              <a:spcPct val="15000"/>
            </a:spcAft>
            <a:buChar char="•"/>
          </a:pPr>
          <a:r>
            <a:rPr lang="en-US" sz="900" kern="1200">
              <a:latin typeface="Avenir Next LT Pro"/>
            </a:rPr>
            <a:t>Study Design</a:t>
          </a:r>
        </a:p>
        <a:p>
          <a:pPr marL="57150" lvl="1" indent="-57150" algn="l" defTabSz="400050">
            <a:lnSpc>
              <a:spcPct val="90000"/>
            </a:lnSpc>
            <a:spcBef>
              <a:spcPct val="0"/>
            </a:spcBef>
            <a:spcAft>
              <a:spcPct val="15000"/>
            </a:spcAft>
            <a:buChar char="•"/>
          </a:pPr>
          <a:r>
            <a:rPr lang="en-US" sz="900" kern="1200">
              <a:latin typeface="Avenir Next LT Pro"/>
            </a:rPr>
            <a:t>Methods</a:t>
          </a:r>
        </a:p>
        <a:p>
          <a:pPr marL="57150" lvl="1" indent="-57150" algn="l" defTabSz="400050">
            <a:lnSpc>
              <a:spcPct val="90000"/>
            </a:lnSpc>
            <a:spcBef>
              <a:spcPct val="0"/>
            </a:spcBef>
            <a:spcAft>
              <a:spcPct val="15000"/>
            </a:spcAft>
            <a:buChar char="•"/>
          </a:pPr>
          <a:r>
            <a:rPr lang="en-US" sz="900" kern="1200">
              <a:latin typeface="Avenir Next LT Pro"/>
            </a:rPr>
            <a:t>Results</a:t>
          </a:r>
        </a:p>
        <a:p>
          <a:pPr marL="57150" lvl="1" indent="-57150" algn="l" defTabSz="400050">
            <a:lnSpc>
              <a:spcPct val="90000"/>
            </a:lnSpc>
            <a:spcBef>
              <a:spcPct val="0"/>
            </a:spcBef>
            <a:spcAft>
              <a:spcPct val="15000"/>
            </a:spcAft>
            <a:buChar char="•"/>
          </a:pPr>
          <a:r>
            <a:rPr lang="en-US" sz="900" kern="1200">
              <a:latin typeface="Avenir Next LT Pro"/>
            </a:rPr>
            <a:t>Conclusions</a:t>
          </a:r>
        </a:p>
      </dsp:txBody>
      <dsp:txXfrm>
        <a:off x="0" y="3599660"/>
        <a:ext cx="5475890" cy="1105650"/>
      </dsp:txXfrm>
    </dsp:sp>
    <dsp:sp modelId="{3381B3AF-51A6-054D-9E1B-969CC04414B2}">
      <dsp:nvSpPr>
        <dsp:cNvPr id="0" name=""/>
        <dsp:cNvSpPr/>
      </dsp:nvSpPr>
      <dsp:spPr>
        <a:xfrm>
          <a:off x="273794" y="3466820"/>
          <a:ext cx="3833123" cy="265680"/>
        </a:xfrm>
        <a:prstGeom prst="roundRect">
          <a:avLst/>
        </a:prstGeom>
        <a:solidFill>
          <a:srgbClr val="002B4E"/>
        </a:solidFill>
        <a:ln w="19050" cap="flat" cmpd="sng" algn="ctr">
          <a:solidFill>
            <a:srgbClr val="002B4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883" tIns="0" rIns="144883" bIns="0" numCol="1" spcCol="1270" anchor="ctr" anchorCtr="0">
          <a:noAutofit/>
        </a:bodyPr>
        <a:lstStyle/>
        <a:p>
          <a:pPr marL="0" lvl="0" indent="0" algn="l" defTabSz="400050">
            <a:lnSpc>
              <a:spcPct val="90000"/>
            </a:lnSpc>
            <a:spcBef>
              <a:spcPct val="0"/>
            </a:spcBef>
            <a:spcAft>
              <a:spcPct val="35000"/>
            </a:spcAft>
            <a:buNone/>
          </a:pPr>
          <a:r>
            <a:rPr lang="en-US" sz="900" kern="1200">
              <a:latin typeface="Avenir Next LT Pro"/>
            </a:rPr>
            <a:t>(IV) Original Research</a:t>
          </a:r>
        </a:p>
      </dsp:txBody>
      <dsp:txXfrm>
        <a:off x="286763" y="3479789"/>
        <a:ext cx="3807185" cy="239742"/>
      </dsp:txXfrm>
    </dsp:sp>
    <dsp:sp modelId="{5B091131-E1F8-FD4A-9980-7F7950EE7EE8}">
      <dsp:nvSpPr>
        <dsp:cNvPr id="0" name=""/>
        <dsp:cNvSpPr/>
      </dsp:nvSpPr>
      <dsp:spPr>
        <a:xfrm>
          <a:off x="0" y="4886750"/>
          <a:ext cx="5475890" cy="1105650"/>
        </a:xfrm>
        <a:prstGeom prst="rect">
          <a:avLst/>
        </a:prstGeom>
        <a:solidFill>
          <a:schemeClr val="lt1">
            <a:alpha val="90000"/>
            <a:hueOff val="0"/>
            <a:satOff val="0"/>
            <a:lumOff val="0"/>
            <a:alphaOff val="0"/>
          </a:schemeClr>
        </a:solidFill>
        <a:ln w="19050" cap="flat" cmpd="sng" algn="ctr">
          <a:solidFill>
            <a:srgbClr val="002B4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4990" tIns="187452" rIns="424990" bIns="64008" numCol="1" spcCol="1270" anchor="t" anchorCtr="0">
          <a:noAutofit/>
        </a:bodyPr>
        <a:lstStyle/>
        <a:p>
          <a:pPr marL="57150" lvl="1" indent="-57150" algn="l" defTabSz="400050">
            <a:lnSpc>
              <a:spcPct val="90000"/>
            </a:lnSpc>
            <a:spcBef>
              <a:spcPct val="0"/>
            </a:spcBef>
            <a:spcAft>
              <a:spcPct val="15000"/>
            </a:spcAft>
            <a:buChar char="•"/>
          </a:pPr>
          <a:r>
            <a:rPr lang="en-US" sz="900" kern="1200">
              <a:latin typeface="Avenir Next LT Pro"/>
            </a:rPr>
            <a:t>Introduction/Background</a:t>
          </a:r>
        </a:p>
        <a:p>
          <a:pPr marL="57150" lvl="1" indent="-57150" algn="l" defTabSz="400050">
            <a:lnSpc>
              <a:spcPct val="90000"/>
            </a:lnSpc>
            <a:spcBef>
              <a:spcPct val="0"/>
            </a:spcBef>
            <a:spcAft>
              <a:spcPct val="15000"/>
            </a:spcAft>
            <a:buChar char="•"/>
          </a:pPr>
          <a:r>
            <a:rPr lang="en-US" sz="900" kern="1200">
              <a:latin typeface="Avenir Next LT Pro"/>
            </a:rPr>
            <a:t>Methods</a:t>
          </a:r>
        </a:p>
        <a:p>
          <a:pPr marL="57150" lvl="1" indent="-57150" algn="l" defTabSz="400050">
            <a:lnSpc>
              <a:spcPct val="90000"/>
            </a:lnSpc>
            <a:spcBef>
              <a:spcPct val="0"/>
            </a:spcBef>
            <a:spcAft>
              <a:spcPct val="15000"/>
            </a:spcAft>
            <a:buChar char="•"/>
          </a:pPr>
          <a:r>
            <a:rPr lang="en-US" sz="900" kern="1200">
              <a:latin typeface="Avenir Next LT Pro"/>
            </a:rPr>
            <a:t>Results/Primary Study Points</a:t>
          </a:r>
        </a:p>
        <a:p>
          <a:pPr marL="57150" lvl="1" indent="-57150" algn="l" defTabSz="400050">
            <a:lnSpc>
              <a:spcPct val="90000"/>
            </a:lnSpc>
            <a:spcBef>
              <a:spcPct val="0"/>
            </a:spcBef>
            <a:spcAft>
              <a:spcPct val="15000"/>
            </a:spcAft>
            <a:buChar char="•"/>
          </a:pPr>
          <a:r>
            <a:rPr lang="en-US" sz="900" kern="1200">
              <a:latin typeface="Avenir Next LT Pro"/>
            </a:rPr>
            <a:t>Discussion</a:t>
          </a:r>
        </a:p>
        <a:p>
          <a:pPr marL="57150" lvl="1" indent="-57150" algn="l" defTabSz="400050">
            <a:lnSpc>
              <a:spcPct val="90000"/>
            </a:lnSpc>
            <a:spcBef>
              <a:spcPct val="0"/>
            </a:spcBef>
            <a:spcAft>
              <a:spcPct val="15000"/>
            </a:spcAft>
            <a:buChar char="•"/>
          </a:pPr>
          <a:r>
            <a:rPr lang="en-US" sz="900" kern="1200">
              <a:latin typeface="Avenir Next LT Pro"/>
            </a:rPr>
            <a:t>Conclusion</a:t>
          </a:r>
        </a:p>
        <a:p>
          <a:pPr marL="57150" lvl="1" indent="-57150" algn="l" defTabSz="400050">
            <a:lnSpc>
              <a:spcPct val="90000"/>
            </a:lnSpc>
            <a:spcBef>
              <a:spcPct val="0"/>
            </a:spcBef>
            <a:spcAft>
              <a:spcPct val="15000"/>
            </a:spcAft>
            <a:buChar char="•"/>
          </a:pPr>
          <a:r>
            <a:rPr lang="en-US" sz="900" kern="1200">
              <a:latin typeface="Avenir Next LT Pro"/>
            </a:rPr>
            <a:t>Other</a:t>
          </a:r>
        </a:p>
      </dsp:txBody>
      <dsp:txXfrm>
        <a:off x="0" y="4886750"/>
        <a:ext cx="5475890" cy="1105650"/>
      </dsp:txXfrm>
    </dsp:sp>
    <dsp:sp modelId="{49A3ECC5-2197-CD40-AC55-61D9659919F4}">
      <dsp:nvSpPr>
        <dsp:cNvPr id="0" name=""/>
        <dsp:cNvSpPr/>
      </dsp:nvSpPr>
      <dsp:spPr>
        <a:xfrm>
          <a:off x="273794" y="4753910"/>
          <a:ext cx="3833123" cy="265680"/>
        </a:xfrm>
        <a:prstGeom prst="roundRect">
          <a:avLst/>
        </a:prstGeom>
        <a:solidFill>
          <a:srgbClr val="002B4E"/>
        </a:solidFill>
        <a:ln w="19050" cap="flat" cmpd="sng" algn="ctr">
          <a:solidFill>
            <a:srgbClr val="002B4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883" tIns="0" rIns="144883" bIns="0" numCol="1" spcCol="1270" anchor="ctr" anchorCtr="0">
          <a:noAutofit/>
        </a:bodyPr>
        <a:lstStyle/>
        <a:p>
          <a:pPr marL="0" lvl="0" indent="0" algn="l" defTabSz="400050">
            <a:lnSpc>
              <a:spcPct val="90000"/>
            </a:lnSpc>
            <a:spcBef>
              <a:spcPct val="0"/>
            </a:spcBef>
            <a:spcAft>
              <a:spcPct val="35000"/>
            </a:spcAft>
            <a:buNone/>
          </a:pPr>
          <a:r>
            <a:rPr lang="en-US" sz="900" kern="1200">
              <a:latin typeface="Avenir Next LT Pro"/>
            </a:rPr>
            <a:t>(V) Review</a:t>
          </a:r>
        </a:p>
      </dsp:txBody>
      <dsp:txXfrm>
        <a:off x="286763" y="4766879"/>
        <a:ext cx="3807185" cy="23974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E08CE4-B1CE-42D2-B8BA-D54346353D64}" type="datetimeFigureOut">
              <a:rPr lang="en-US" smtClean="0"/>
              <a:t>5/8/26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6CBF64-3A2C-4B69-B34F-2C22FFFC7F50}" type="slidenum">
              <a:rPr lang="en-US" smtClean="0"/>
              <a:t>‹#›</a:t>
            </a:fld>
            <a:endParaRPr lang="en-US"/>
          </a:p>
        </p:txBody>
      </p:sp>
    </p:spTree>
    <p:extLst>
      <p:ext uri="{BB962C8B-B14F-4D97-AF65-F5344CB8AC3E}">
        <p14:creationId xmlns:p14="http://schemas.microsoft.com/office/powerpoint/2010/main" val="53683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CBF64-3A2C-4B69-B34F-2C22FFFC7F50}" type="slidenum">
              <a:rPr lang="en-US" smtClean="0"/>
              <a:t>3</a:t>
            </a:fld>
            <a:endParaRPr lang="en-US"/>
          </a:p>
        </p:txBody>
      </p:sp>
    </p:spTree>
    <p:extLst>
      <p:ext uri="{BB962C8B-B14F-4D97-AF65-F5344CB8AC3E}">
        <p14:creationId xmlns:p14="http://schemas.microsoft.com/office/powerpoint/2010/main" val="40734984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7136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RS Ques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F26E3C6-1D31-3666-29AE-3F84EE6EF285}"/>
              </a:ext>
            </a:extLst>
          </p:cNvPr>
          <p:cNvSpPr>
            <a:spLocks noGrp="1"/>
          </p:cNvSpPr>
          <p:nvPr>
            <p:ph type="body" sz="quarter" idx="10" hasCustomPrompt="1"/>
          </p:nvPr>
        </p:nvSpPr>
        <p:spPr>
          <a:xfrm>
            <a:off x="708379" y="536575"/>
            <a:ext cx="10925175" cy="698500"/>
          </a:xfrm>
        </p:spPr>
        <p:txBody>
          <a:bodyPr>
            <a:normAutofit/>
          </a:bodyPr>
          <a:lstStyle>
            <a:lvl1pPr marL="0" indent="0">
              <a:buNone/>
              <a:defRPr sz="4000" b="1" i="1">
                <a:solidFill>
                  <a:srgbClr val="076688"/>
                </a:solidFill>
                <a:latin typeface="Arial" panose="020B0604020202020204" pitchFamily="34" charset="0"/>
                <a:cs typeface="Arial" panose="020B0604020202020204" pitchFamily="34" charset="0"/>
              </a:defRPr>
            </a:lvl1pPr>
          </a:lstStyle>
          <a:p>
            <a:pPr lvl="0"/>
            <a:r>
              <a:rPr lang="en-US"/>
              <a:t>QUESTION #</a:t>
            </a:r>
          </a:p>
        </p:txBody>
      </p:sp>
      <p:sp>
        <p:nvSpPr>
          <p:cNvPr id="7" name="Text Placeholder 6">
            <a:extLst>
              <a:ext uri="{FF2B5EF4-FFF2-40B4-BE49-F238E27FC236}">
                <a16:creationId xmlns:a16="http://schemas.microsoft.com/office/drawing/2014/main" id="{6C92ADD4-6D9F-56E2-B60B-944BBE9CACC2}"/>
              </a:ext>
            </a:extLst>
          </p:cNvPr>
          <p:cNvSpPr>
            <a:spLocks noGrp="1"/>
          </p:cNvSpPr>
          <p:nvPr>
            <p:ph type="body" sz="quarter" idx="11" hasCustomPrompt="1"/>
          </p:nvPr>
        </p:nvSpPr>
        <p:spPr>
          <a:xfrm>
            <a:off x="735012" y="1577137"/>
            <a:ext cx="10925175" cy="4744287"/>
          </a:xfrm>
        </p:spPr>
        <p:txBody>
          <a:bodyPr/>
          <a:lstStyle>
            <a:lvl1pPr marL="0" indent="0">
              <a:buNone/>
              <a:defRPr/>
            </a:lvl1pPr>
          </a:lstStyle>
          <a:p>
            <a:r>
              <a:rPr lang="en-US" sz="2400">
                <a:latin typeface="Avenir Next LT Pro" panose="020B0504020202020204" pitchFamily="34" charset="0"/>
              </a:rPr>
              <a:t>Question Here</a:t>
            </a:r>
          </a:p>
          <a:p>
            <a:endParaRPr lang="en-US" sz="2400">
              <a:latin typeface="Avenir Next LT Pro" panose="020B0504020202020204" pitchFamily="34" charset="0"/>
            </a:endParaRPr>
          </a:p>
          <a:p>
            <a:pPr marL="914400" lvl="1" indent="-457200">
              <a:buFont typeface="+mj-lt"/>
              <a:buAutoNum type="alphaLcPeriod"/>
            </a:pPr>
            <a:r>
              <a:rPr lang="en-US" sz="2400">
                <a:latin typeface="Avenir Next LT Pro" panose="020B0504020202020204" pitchFamily="34" charset="0"/>
              </a:rPr>
              <a:t>Distractors Here</a:t>
            </a:r>
          </a:p>
        </p:txBody>
      </p:sp>
    </p:spTree>
    <p:extLst>
      <p:ext uri="{BB962C8B-B14F-4D97-AF65-F5344CB8AC3E}">
        <p14:creationId xmlns:p14="http://schemas.microsoft.com/office/powerpoint/2010/main" val="4559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C92ADD4-6D9F-56E2-B60B-944BBE9CACC2}"/>
              </a:ext>
            </a:extLst>
          </p:cNvPr>
          <p:cNvSpPr>
            <a:spLocks noGrp="1"/>
          </p:cNvSpPr>
          <p:nvPr>
            <p:ph type="body" sz="quarter" idx="11"/>
          </p:nvPr>
        </p:nvSpPr>
        <p:spPr>
          <a:xfrm>
            <a:off x="735012" y="1577137"/>
            <a:ext cx="10925175" cy="4744287"/>
          </a:xfrm>
        </p:spPr>
        <p:txBody>
          <a:bodyPr/>
          <a:lstStyle>
            <a:lvl1pPr marL="342900" indent="-342900">
              <a:buFont typeface="Arial" panose="020B0604020202020204" pitchFamily="34" charset="0"/>
              <a:buChar char="•"/>
              <a:defRPr/>
            </a:lvl1pPr>
          </a:lstStyle>
          <a:p>
            <a:endParaRPr lang="en-US" sz="2400">
              <a:latin typeface="Avenir Next LT Pro" panose="020B0504020202020204" pitchFamily="34" charset="0"/>
            </a:endParaRPr>
          </a:p>
        </p:txBody>
      </p:sp>
      <p:pic>
        <p:nvPicPr>
          <p:cNvPr id="2" name="Picture 1">
            <a:extLst>
              <a:ext uri="{FF2B5EF4-FFF2-40B4-BE49-F238E27FC236}">
                <a16:creationId xmlns:a16="http://schemas.microsoft.com/office/drawing/2014/main" id="{6E27DB9E-D3E3-105D-9F38-60C598BCDB28}"/>
              </a:ext>
            </a:extLst>
          </p:cNvPr>
          <p:cNvPicPr>
            <a:picLocks noChangeAspect="1"/>
          </p:cNvPicPr>
          <p:nvPr userDrawn="1"/>
        </p:nvPicPr>
        <p:blipFill>
          <a:blip r:embed="rId3"/>
          <a:stretch>
            <a:fillRect/>
          </a:stretch>
        </p:blipFill>
        <p:spPr>
          <a:xfrm>
            <a:off x="495197" y="349330"/>
            <a:ext cx="11138357" cy="1072989"/>
          </a:xfrm>
          <a:prstGeom prst="rect">
            <a:avLst/>
          </a:prstGeom>
        </p:spPr>
      </p:pic>
    </p:spTree>
    <p:extLst>
      <p:ext uri="{BB962C8B-B14F-4D97-AF65-F5344CB8AC3E}">
        <p14:creationId xmlns:p14="http://schemas.microsoft.com/office/powerpoint/2010/main" val="62122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 &amp; Answ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38F2C24A-3507-448C-2A78-1225CA0C2475}"/>
              </a:ext>
            </a:extLst>
          </p:cNvPr>
          <p:cNvSpPr>
            <a:spLocks noGrp="1"/>
          </p:cNvSpPr>
          <p:nvPr>
            <p:ph type="body" sz="quarter" idx="11" hasCustomPrompt="1"/>
          </p:nvPr>
        </p:nvSpPr>
        <p:spPr>
          <a:xfrm>
            <a:off x="755715" y="2037173"/>
            <a:ext cx="10680569" cy="1350619"/>
          </a:xfrm>
        </p:spPr>
        <p:txBody>
          <a:bodyPr>
            <a:normAutofit/>
          </a:bodyPr>
          <a:lstStyle>
            <a:lvl1pPr marL="0" indent="0" algn="ctr">
              <a:buNone/>
              <a:defRPr sz="5400" b="1">
                <a:latin typeface="Avenir Next LT Pro" panose="020B0504020202020204" pitchFamily="34" charset="0"/>
              </a:defRPr>
            </a:lvl1pPr>
          </a:lstStyle>
          <a:p>
            <a:pPr lvl="0"/>
            <a:r>
              <a:rPr lang="en-US"/>
              <a:t>Presentation Title</a:t>
            </a:r>
          </a:p>
          <a:p>
            <a:pPr lvl="0"/>
            <a:endParaRPr lang="en-US"/>
          </a:p>
        </p:txBody>
      </p:sp>
      <p:sp>
        <p:nvSpPr>
          <p:cNvPr id="3" name="Text Placeholder 5">
            <a:extLst>
              <a:ext uri="{FF2B5EF4-FFF2-40B4-BE49-F238E27FC236}">
                <a16:creationId xmlns:a16="http://schemas.microsoft.com/office/drawing/2014/main" id="{70509112-0EB5-47E4-02CD-29064BB9F191}"/>
              </a:ext>
            </a:extLst>
          </p:cNvPr>
          <p:cNvSpPr>
            <a:spLocks noGrp="1"/>
          </p:cNvSpPr>
          <p:nvPr>
            <p:ph type="body" sz="quarter" idx="12" hasCustomPrompt="1"/>
          </p:nvPr>
        </p:nvSpPr>
        <p:spPr>
          <a:xfrm>
            <a:off x="4371287" y="3828496"/>
            <a:ext cx="3449425" cy="366713"/>
          </a:xfrm>
        </p:spPr>
        <p:txBody>
          <a:bodyPr>
            <a:noAutofit/>
          </a:bodyPr>
          <a:lstStyle>
            <a:lvl1pPr marL="0" indent="0" algn="ctr">
              <a:buNone/>
              <a:defRPr sz="2400" b="1"/>
            </a:lvl1pPr>
          </a:lstStyle>
          <a:p>
            <a:pPr lvl="0"/>
            <a:r>
              <a:rPr lang="en-US"/>
              <a:t>Name, Credentials</a:t>
            </a:r>
          </a:p>
        </p:txBody>
      </p:sp>
      <p:sp>
        <p:nvSpPr>
          <p:cNvPr id="4" name="Text Placeholder 5">
            <a:extLst>
              <a:ext uri="{FF2B5EF4-FFF2-40B4-BE49-F238E27FC236}">
                <a16:creationId xmlns:a16="http://schemas.microsoft.com/office/drawing/2014/main" id="{6FB4B815-FFB7-A958-7233-4EC9CBCCE689}"/>
              </a:ext>
            </a:extLst>
          </p:cNvPr>
          <p:cNvSpPr>
            <a:spLocks noGrp="1"/>
          </p:cNvSpPr>
          <p:nvPr>
            <p:ph type="body" sz="quarter" idx="13" hasCustomPrompt="1"/>
          </p:nvPr>
        </p:nvSpPr>
        <p:spPr>
          <a:xfrm>
            <a:off x="4371287" y="4886393"/>
            <a:ext cx="3449425" cy="366713"/>
          </a:xfrm>
        </p:spPr>
        <p:txBody>
          <a:bodyPr>
            <a:noAutofit/>
          </a:bodyPr>
          <a:lstStyle>
            <a:lvl1pPr marL="0" indent="0" algn="ctr">
              <a:buNone/>
              <a:defRPr sz="2400" b="1"/>
            </a:lvl1pPr>
          </a:lstStyle>
          <a:p>
            <a:pPr lvl="0"/>
            <a:r>
              <a:rPr lang="en-US"/>
              <a:t>Name, Credentials</a:t>
            </a:r>
          </a:p>
        </p:txBody>
      </p:sp>
      <p:sp>
        <p:nvSpPr>
          <p:cNvPr id="6" name="Text Placeholder 5">
            <a:extLst>
              <a:ext uri="{FF2B5EF4-FFF2-40B4-BE49-F238E27FC236}">
                <a16:creationId xmlns:a16="http://schemas.microsoft.com/office/drawing/2014/main" id="{797C9D5B-2754-E63E-5281-E8FC1018ED71}"/>
              </a:ext>
            </a:extLst>
          </p:cNvPr>
          <p:cNvSpPr>
            <a:spLocks noGrp="1"/>
          </p:cNvSpPr>
          <p:nvPr>
            <p:ph type="body" sz="quarter" idx="14" hasCustomPrompt="1"/>
          </p:nvPr>
        </p:nvSpPr>
        <p:spPr>
          <a:xfrm>
            <a:off x="4371287" y="4212965"/>
            <a:ext cx="3449425" cy="366713"/>
          </a:xfrm>
        </p:spPr>
        <p:txBody>
          <a:bodyPr>
            <a:noAutofit/>
          </a:bodyPr>
          <a:lstStyle>
            <a:lvl1pPr marL="0" indent="0" algn="ctr">
              <a:buNone/>
              <a:defRPr sz="2400" b="0"/>
            </a:lvl1pPr>
          </a:lstStyle>
          <a:p>
            <a:pPr lvl="0"/>
            <a:r>
              <a:rPr lang="en-US"/>
              <a:t>Job Title</a:t>
            </a:r>
          </a:p>
        </p:txBody>
      </p:sp>
      <p:sp>
        <p:nvSpPr>
          <p:cNvPr id="8" name="Text Placeholder 5">
            <a:extLst>
              <a:ext uri="{FF2B5EF4-FFF2-40B4-BE49-F238E27FC236}">
                <a16:creationId xmlns:a16="http://schemas.microsoft.com/office/drawing/2014/main" id="{B6150708-86E7-059E-8F79-B0FBD75917C6}"/>
              </a:ext>
            </a:extLst>
          </p:cNvPr>
          <p:cNvSpPr>
            <a:spLocks noGrp="1"/>
          </p:cNvSpPr>
          <p:nvPr>
            <p:ph type="body" sz="quarter" idx="15" hasCustomPrompt="1"/>
          </p:nvPr>
        </p:nvSpPr>
        <p:spPr>
          <a:xfrm>
            <a:off x="4371286" y="5253106"/>
            <a:ext cx="3449425" cy="366713"/>
          </a:xfrm>
        </p:spPr>
        <p:txBody>
          <a:bodyPr>
            <a:noAutofit/>
          </a:bodyPr>
          <a:lstStyle>
            <a:lvl1pPr marL="0" indent="0" algn="ctr">
              <a:buNone/>
              <a:defRPr sz="2400" b="0"/>
            </a:lvl1pPr>
          </a:lstStyle>
          <a:p>
            <a:pPr lvl="0"/>
            <a:r>
              <a:rPr lang="en-US"/>
              <a:t>Job Title</a:t>
            </a:r>
          </a:p>
        </p:txBody>
      </p:sp>
      <p:pic>
        <p:nvPicPr>
          <p:cNvPr id="9" name="Picture 8">
            <a:extLst>
              <a:ext uri="{FF2B5EF4-FFF2-40B4-BE49-F238E27FC236}">
                <a16:creationId xmlns:a16="http://schemas.microsoft.com/office/drawing/2014/main" id="{5CD0AB65-C815-BE38-FC9B-C132DB9056E7}"/>
              </a:ext>
            </a:extLst>
          </p:cNvPr>
          <p:cNvPicPr>
            <a:picLocks noChangeAspect="1"/>
          </p:cNvPicPr>
          <p:nvPr userDrawn="1"/>
        </p:nvPicPr>
        <p:blipFill>
          <a:blip r:embed="rId3"/>
          <a:stretch>
            <a:fillRect/>
          </a:stretch>
        </p:blipFill>
        <p:spPr>
          <a:xfrm>
            <a:off x="495197" y="349330"/>
            <a:ext cx="11138357" cy="1072989"/>
          </a:xfrm>
          <a:prstGeom prst="rect">
            <a:avLst/>
          </a:prstGeom>
        </p:spPr>
      </p:pic>
    </p:spTree>
    <p:extLst>
      <p:ext uri="{BB962C8B-B14F-4D97-AF65-F5344CB8AC3E}">
        <p14:creationId xmlns:p14="http://schemas.microsoft.com/office/powerpoint/2010/main" val="3200745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E Co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9ECFE41-F5EC-CD55-F046-319BEA09D4C1}"/>
              </a:ext>
            </a:extLst>
          </p:cNvPr>
          <p:cNvSpPr>
            <a:spLocks noGrp="1"/>
          </p:cNvSpPr>
          <p:nvPr>
            <p:ph type="body" sz="quarter" idx="11" hasCustomPrompt="1"/>
          </p:nvPr>
        </p:nvSpPr>
        <p:spPr>
          <a:xfrm>
            <a:off x="633412" y="1584325"/>
            <a:ext cx="10925175" cy="1620514"/>
          </a:xfrm>
        </p:spPr>
        <p:txBody>
          <a:bodyPr>
            <a:normAutofit/>
          </a:bodyPr>
          <a:lstStyle>
            <a:lvl1pPr marL="0" indent="0" algn="ctr">
              <a:buNone/>
              <a:defRPr sz="4800" b="1">
                <a:latin typeface="Avenir Next LT Pro" panose="020B0504020202020204" pitchFamily="34" charset="0"/>
              </a:defRPr>
            </a:lvl1pPr>
          </a:lstStyle>
          <a:p>
            <a:pPr marL="0" indent="0">
              <a:buNone/>
            </a:pPr>
            <a:r>
              <a:rPr lang="en-US"/>
              <a:t>Presentation Title</a:t>
            </a:r>
          </a:p>
          <a:p>
            <a:pPr marL="0" indent="0">
              <a:buNone/>
            </a:pPr>
            <a:endParaRPr lang="en-US"/>
          </a:p>
        </p:txBody>
      </p:sp>
      <p:sp>
        <p:nvSpPr>
          <p:cNvPr id="7" name="Text Placeholder 6">
            <a:extLst>
              <a:ext uri="{FF2B5EF4-FFF2-40B4-BE49-F238E27FC236}">
                <a16:creationId xmlns:a16="http://schemas.microsoft.com/office/drawing/2014/main" id="{800552ED-621E-1B7C-F918-15556D68E2EB}"/>
              </a:ext>
            </a:extLst>
          </p:cNvPr>
          <p:cNvSpPr>
            <a:spLocks noGrp="1"/>
          </p:cNvSpPr>
          <p:nvPr>
            <p:ph type="body" sz="quarter" idx="12" hasCustomPrompt="1"/>
          </p:nvPr>
        </p:nvSpPr>
        <p:spPr>
          <a:xfrm>
            <a:off x="4327222" y="3747086"/>
            <a:ext cx="3443287" cy="638175"/>
          </a:xfrm>
        </p:spPr>
        <p:txBody>
          <a:bodyPr>
            <a:normAutofit/>
          </a:bodyPr>
          <a:lstStyle>
            <a:lvl1pPr marL="0" indent="0" algn="ctr">
              <a:buNone/>
              <a:defRPr sz="3600"/>
            </a:lvl1pPr>
          </a:lstStyle>
          <a:p>
            <a:pPr lvl="0"/>
            <a:r>
              <a:rPr lang="en-US"/>
              <a:t>Insert CE Code</a:t>
            </a:r>
          </a:p>
        </p:txBody>
      </p:sp>
      <p:pic>
        <p:nvPicPr>
          <p:cNvPr id="11" name="Picture 10">
            <a:extLst>
              <a:ext uri="{FF2B5EF4-FFF2-40B4-BE49-F238E27FC236}">
                <a16:creationId xmlns:a16="http://schemas.microsoft.com/office/drawing/2014/main" id="{25CCF06B-527D-9E60-9D9D-C11E91C3EF8C}"/>
              </a:ext>
            </a:extLst>
          </p:cNvPr>
          <p:cNvPicPr>
            <a:picLocks noChangeAspect="1"/>
          </p:cNvPicPr>
          <p:nvPr userDrawn="1"/>
        </p:nvPicPr>
        <p:blipFill>
          <a:blip r:embed="rId3"/>
          <a:stretch>
            <a:fillRect/>
          </a:stretch>
        </p:blipFill>
        <p:spPr>
          <a:xfrm>
            <a:off x="488564" y="358208"/>
            <a:ext cx="11138357" cy="1072989"/>
          </a:xfrm>
          <a:prstGeom prst="rect">
            <a:avLst/>
          </a:prstGeom>
        </p:spPr>
      </p:pic>
    </p:spTree>
    <p:extLst>
      <p:ext uri="{BB962C8B-B14F-4D97-AF65-F5344CB8AC3E}">
        <p14:creationId xmlns:p14="http://schemas.microsoft.com/office/powerpoint/2010/main" val="3931515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F3FEBE-88CD-B471-9497-1D4C02905FAF}"/>
              </a:ext>
            </a:extLst>
          </p:cNvPr>
          <p:cNvSpPr>
            <a:spLocks noGrp="1"/>
          </p:cNvSpPr>
          <p:nvPr>
            <p:ph type="body" sz="quarter" idx="10" hasCustomPrompt="1"/>
          </p:nvPr>
        </p:nvSpPr>
        <p:spPr>
          <a:xfrm>
            <a:off x="755716" y="1637677"/>
            <a:ext cx="10680569" cy="1350619"/>
          </a:xfrm>
        </p:spPr>
        <p:txBody>
          <a:bodyPr>
            <a:normAutofit/>
          </a:bodyPr>
          <a:lstStyle>
            <a:lvl1pPr marL="0" indent="0" algn="ctr">
              <a:buNone/>
              <a:defRPr sz="5400" b="1">
                <a:latin typeface="Avenir Next LT Pro" panose="020B0504020202020204" pitchFamily="34" charset="0"/>
              </a:defRPr>
            </a:lvl1pPr>
          </a:lstStyle>
          <a:p>
            <a:pPr lvl="0"/>
            <a:r>
              <a:rPr lang="en-US"/>
              <a:t>Presentation Title</a:t>
            </a:r>
          </a:p>
          <a:p>
            <a:pPr lvl="0"/>
            <a:endParaRPr lang="en-US"/>
          </a:p>
        </p:txBody>
      </p:sp>
      <p:sp>
        <p:nvSpPr>
          <p:cNvPr id="6" name="Text Placeholder 5">
            <a:extLst>
              <a:ext uri="{FF2B5EF4-FFF2-40B4-BE49-F238E27FC236}">
                <a16:creationId xmlns:a16="http://schemas.microsoft.com/office/drawing/2014/main" id="{118E2E9F-FEFF-5FDB-7B64-E2D0CDBDD0C2}"/>
              </a:ext>
            </a:extLst>
          </p:cNvPr>
          <p:cNvSpPr>
            <a:spLocks noGrp="1"/>
          </p:cNvSpPr>
          <p:nvPr>
            <p:ph type="body" sz="quarter" idx="11" hasCustomPrompt="1"/>
          </p:nvPr>
        </p:nvSpPr>
        <p:spPr>
          <a:xfrm>
            <a:off x="4371288" y="3429000"/>
            <a:ext cx="3449425" cy="366713"/>
          </a:xfrm>
        </p:spPr>
        <p:txBody>
          <a:bodyPr>
            <a:noAutofit/>
          </a:bodyPr>
          <a:lstStyle>
            <a:lvl1pPr marL="0" indent="0" algn="ctr">
              <a:buNone/>
              <a:defRPr sz="2400" b="1"/>
            </a:lvl1pPr>
          </a:lstStyle>
          <a:p>
            <a:pPr lvl="0"/>
            <a:r>
              <a:rPr lang="en-US"/>
              <a:t>Name, Credentials</a:t>
            </a:r>
          </a:p>
        </p:txBody>
      </p:sp>
      <p:sp>
        <p:nvSpPr>
          <p:cNvPr id="7" name="Text Placeholder 5">
            <a:extLst>
              <a:ext uri="{FF2B5EF4-FFF2-40B4-BE49-F238E27FC236}">
                <a16:creationId xmlns:a16="http://schemas.microsoft.com/office/drawing/2014/main" id="{72BA698C-1F3A-828A-DE30-70FB27B739D3}"/>
              </a:ext>
            </a:extLst>
          </p:cNvPr>
          <p:cNvSpPr>
            <a:spLocks noGrp="1"/>
          </p:cNvSpPr>
          <p:nvPr>
            <p:ph type="body" sz="quarter" idx="12" hasCustomPrompt="1"/>
          </p:nvPr>
        </p:nvSpPr>
        <p:spPr>
          <a:xfrm>
            <a:off x="4371288" y="4486897"/>
            <a:ext cx="3449425" cy="366713"/>
          </a:xfrm>
        </p:spPr>
        <p:txBody>
          <a:bodyPr>
            <a:noAutofit/>
          </a:bodyPr>
          <a:lstStyle>
            <a:lvl1pPr marL="0" indent="0" algn="ctr">
              <a:buNone/>
              <a:defRPr sz="2400" b="1"/>
            </a:lvl1pPr>
          </a:lstStyle>
          <a:p>
            <a:pPr lvl="0"/>
            <a:r>
              <a:rPr lang="en-US"/>
              <a:t>Name, Credentials</a:t>
            </a:r>
          </a:p>
        </p:txBody>
      </p:sp>
      <p:sp>
        <p:nvSpPr>
          <p:cNvPr id="8" name="Text Placeholder 5">
            <a:extLst>
              <a:ext uri="{FF2B5EF4-FFF2-40B4-BE49-F238E27FC236}">
                <a16:creationId xmlns:a16="http://schemas.microsoft.com/office/drawing/2014/main" id="{400FEA3A-8211-F67A-660E-E7886E838D20}"/>
              </a:ext>
            </a:extLst>
          </p:cNvPr>
          <p:cNvSpPr>
            <a:spLocks noGrp="1"/>
          </p:cNvSpPr>
          <p:nvPr>
            <p:ph type="body" sz="quarter" idx="13" hasCustomPrompt="1"/>
          </p:nvPr>
        </p:nvSpPr>
        <p:spPr>
          <a:xfrm>
            <a:off x="4371288" y="3813469"/>
            <a:ext cx="3449425" cy="366713"/>
          </a:xfrm>
        </p:spPr>
        <p:txBody>
          <a:bodyPr>
            <a:noAutofit/>
          </a:bodyPr>
          <a:lstStyle>
            <a:lvl1pPr marL="0" indent="0" algn="ctr">
              <a:buNone/>
              <a:defRPr sz="2400" b="0"/>
            </a:lvl1pPr>
          </a:lstStyle>
          <a:p>
            <a:pPr lvl="0"/>
            <a:r>
              <a:rPr lang="en-US"/>
              <a:t>Job Title</a:t>
            </a:r>
          </a:p>
        </p:txBody>
      </p:sp>
      <p:sp>
        <p:nvSpPr>
          <p:cNvPr id="9" name="Text Placeholder 5">
            <a:extLst>
              <a:ext uri="{FF2B5EF4-FFF2-40B4-BE49-F238E27FC236}">
                <a16:creationId xmlns:a16="http://schemas.microsoft.com/office/drawing/2014/main" id="{6EF44EBC-A7BD-9993-12D2-0AC400A87894}"/>
              </a:ext>
            </a:extLst>
          </p:cNvPr>
          <p:cNvSpPr>
            <a:spLocks noGrp="1"/>
          </p:cNvSpPr>
          <p:nvPr>
            <p:ph type="body" sz="quarter" idx="14" hasCustomPrompt="1"/>
          </p:nvPr>
        </p:nvSpPr>
        <p:spPr>
          <a:xfrm>
            <a:off x="4371287" y="4853610"/>
            <a:ext cx="3449425" cy="366713"/>
          </a:xfrm>
        </p:spPr>
        <p:txBody>
          <a:bodyPr>
            <a:noAutofit/>
          </a:bodyPr>
          <a:lstStyle>
            <a:lvl1pPr marL="0" indent="0" algn="ctr">
              <a:buNone/>
              <a:defRPr sz="2400" b="0"/>
            </a:lvl1pPr>
          </a:lstStyle>
          <a:p>
            <a:pPr lvl="0"/>
            <a:r>
              <a:rPr lang="en-US"/>
              <a:t>Job Title</a:t>
            </a:r>
          </a:p>
        </p:txBody>
      </p:sp>
      <p:pic>
        <p:nvPicPr>
          <p:cNvPr id="4" name="Picture 3" descr="A logo with blue and orange circles&#10;&#10;AI-generated content may be incorrect.">
            <a:extLst>
              <a:ext uri="{FF2B5EF4-FFF2-40B4-BE49-F238E27FC236}">
                <a16:creationId xmlns:a16="http://schemas.microsoft.com/office/drawing/2014/main" id="{6CEEFF3D-3FF3-58A0-8570-7A26F473BA52}"/>
              </a:ext>
            </a:extLst>
          </p:cNvPr>
          <p:cNvPicPr>
            <a:picLocks noChangeAspect="1"/>
          </p:cNvPicPr>
          <p:nvPr userDrawn="1"/>
        </p:nvPicPr>
        <p:blipFill>
          <a:blip r:embed="rId3"/>
          <a:stretch>
            <a:fillRect/>
          </a:stretch>
        </p:blipFill>
        <p:spPr>
          <a:xfrm>
            <a:off x="391485" y="5619405"/>
            <a:ext cx="1206495" cy="909355"/>
          </a:xfrm>
          <a:prstGeom prst="rect">
            <a:avLst/>
          </a:prstGeom>
        </p:spPr>
      </p:pic>
    </p:spTree>
    <p:extLst>
      <p:ext uri="{BB962C8B-B14F-4D97-AF65-F5344CB8AC3E}">
        <p14:creationId xmlns:p14="http://schemas.microsoft.com/office/powerpoint/2010/main" val="3038541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ernational Monthly Webin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88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ission Stat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552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sion Stat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400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4A330B-2FB3-2903-4B20-BE5514640A72}"/>
              </a:ext>
            </a:extLst>
          </p:cNvPr>
          <p:cNvSpPr>
            <a:spLocks noGrp="1"/>
          </p:cNvSpPr>
          <p:nvPr>
            <p:ph type="body" sz="quarter" idx="10" hasCustomPrompt="1"/>
          </p:nvPr>
        </p:nvSpPr>
        <p:spPr>
          <a:xfrm>
            <a:off x="755715" y="2753690"/>
            <a:ext cx="10680569" cy="1350619"/>
          </a:xfrm>
        </p:spPr>
        <p:txBody>
          <a:bodyPr>
            <a:normAutofit/>
          </a:bodyPr>
          <a:lstStyle>
            <a:lvl1pPr marL="0" indent="0" algn="ctr">
              <a:buNone/>
              <a:defRPr sz="5400" b="1">
                <a:solidFill>
                  <a:srgbClr val="076688"/>
                </a:solidFill>
                <a:latin typeface="Avenir Next LT Pro" panose="020B0504020202020204" pitchFamily="34" charset="0"/>
              </a:defRPr>
            </a:lvl1pPr>
          </a:lstStyle>
          <a:p>
            <a:pPr lvl="0"/>
            <a:r>
              <a:rPr lang="en-US"/>
              <a:t>Title</a:t>
            </a:r>
          </a:p>
          <a:p>
            <a:pPr lvl="0"/>
            <a:endParaRPr lang="en-US"/>
          </a:p>
        </p:txBody>
      </p:sp>
    </p:spTree>
    <p:extLst>
      <p:ext uri="{BB962C8B-B14F-4D97-AF65-F5344CB8AC3E}">
        <p14:creationId xmlns:p14="http://schemas.microsoft.com/office/powerpoint/2010/main" val="3391243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821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F3FEBE-88CD-B471-9497-1D4C02905FAF}"/>
              </a:ext>
            </a:extLst>
          </p:cNvPr>
          <p:cNvSpPr>
            <a:spLocks noGrp="1"/>
          </p:cNvSpPr>
          <p:nvPr>
            <p:ph type="body" sz="quarter" idx="10" hasCustomPrompt="1"/>
          </p:nvPr>
        </p:nvSpPr>
        <p:spPr>
          <a:xfrm>
            <a:off x="755716" y="1637677"/>
            <a:ext cx="10680569" cy="1350619"/>
          </a:xfrm>
        </p:spPr>
        <p:txBody>
          <a:bodyPr>
            <a:normAutofit/>
          </a:bodyPr>
          <a:lstStyle>
            <a:lvl1pPr marL="0" indent="0" algn="ctr">
              <a:buNone/>
              <a:defRPr sz="5400" b="1">
                <a:latin typeface="Avenir Next LT Pro" panose="020B0504020202020204" pitchFamily="34" charset="0"/>
              </a:defRPr>
            </a:lvl1pPr>
          </a:lstStyle>
          <a:p>
            <a:pPr lvl="0"/>
            <a:r>
              <a:rPr lang="en-US"/>
              <a:t>Presentation Title</a:t>
            </a:r>
          </a:p>
          <a:p>
            <a:pPr lvl="0"/>
            <a:endParaRPr lang="en-US"/>
          </a:p>
        </p:txBody>
      </p:sp>
      <p:sp>
        <p:nvSpPr>
          <p:cNvPr id="6" name="Text Placeholder 5">
            <a:extLst>
              <a:ext uri="{FF2B5EF4-FFF2-40B4-BE49-F238E27FC236}">
                <a16:creationId xmlns:a16="http://schemas.microsoft.com/office/drawing/2014/main" id="{118E2E9F-FEFF-5FDB-7B64-E2D0CDBDD0C2}"/>
              </a:ext>
            </a:extLst>
          </p:cNvPr>
          <p:cNvSpPr>
            <a:spLocks noGrp="1"/>
          </p:cNvSpPr>
          <p:nvPr>
            <p:ph type="body" sz="quarter" idx="11" hasCustomPrompt="1"/>
          </p:nvPr>
        </p:nvSpPr>
        <p:spPr>
          <a:xfrm>
            <a:off x="4371288" y="3429000"/>
            <a:ext cx="3449425" cy="366713"/>
          </a:xfrm>
        </p:spPr>
        <p:txBody>
          <a:bodyPr>
            <a:noAutofit/>
          </a:bodyPr>
          <a:lstStyle>
            <a:lvl1pPr marL="0" indent="0" algn="ctr">
              <a:buNone/>
              <a:defRPr sz="2400" b="1"/>
            </a:lvl1pPr>
          </a:lstStyle>
          <a:p>
            <a:pPr lvl="0"/>
            <a:r>
              <a:rPr lang="en-US"/>
              <a:t>Name, Credentials</a:t>
            </a:r>
          </a:p>
        </p:txBody>
      </p:sp>
      <p:sp>
        <p:nvSpPr>
          <p:cNvPr id="7" name="Text Placeholder 5">
            <a:extLst>
              <a:ext uri="{FF2B5EF4-FFF2-40B4-BE49-F238E27FC236}">
                <a16:creationId xmlns:a16="http://schemas.microsoft.com/office/drawing/2014/main" id="{72BA698C-1F3A-828A-DE30-70FB27B739D3}"/>
              </a:ext>
            </a:extLst>
          </p:cNvPr>
          <p:cNvSpPr>
            <a:spLocks noGrp="1"/>
          </p:cNvSpPr>
          <p:nvPr>
            <p:ph type="body" sz="quarter" idx="12" hasCustomPrompt="1"/>
          </p:nvPr>
        </p:nvSpPr>
        <p:spPr>
          <a:xfrm>
            <a:off x="4371288" y="4486897"/>
            <a:ext cx="3449425" cy="366713"/>
          </a:xfrm>
        </p:spPr>
        <p:txBody>
          <a:bodyPr>
            <a:noAutofit/>
          </a:bodyPr>
          <a:lstStyle>
            <a:lvl1pPr marL="0" indent="0" algn="ctr">
              <a:buNone/>
              <a:defRPr sz="2400" b="1"/>
            </a:lvl1pPr>
          </a:lstStyle>
          <a:p>
            <a:pPr lvl="0"/>
            <a:r>
              <a:rPr lang="en-US"/>
              <a:t>Name, Credentials</a:t>
            </a:r>
          </a:p>
        </p:txBody>
      </p:sp>
      <p:sp>
        <p:nvSpPr>
          <p:cNvPr id="8" name="Text Placeholder 5">
            <a:extLst>
              <a:ext uri="{FF2B5EF4-FFF2-40B4-BE49-F238E27FC236}">
                <a16:creationId xmlns:a16="http://schemas.microsoft.com/office/drawing/2014/main" id="{400FEA3A-8211-F67A-660E-E7886E838D20}"/>
              </a:ext>
            </a:extLst>
          </p:cNvPr>
          <p:cNvSpPr>
            <a:spLocks noGrp="1"/>
          </p:cNvSpPr>
          <p:nvPr>
            <p:ph type="body" sz="quarter" idx="13" hasCustomPrompt="1"/>
          </p:nvPr>
        </p:nvSpPr>
        <p:spPr>
          <a:xfrm>
            <a:off x="4371288" y="3813469"/>
            <a:ext cx="3449425" cy="366713"/>
          </a:xfrm>
        </p:spPr>
        <p:txBody>
          <a:bodyPr>
            <a:noAutofit/>
          </a:bodyPr>
          <a:lstStyle>
            <a:lvl1pPr marL="0" indent="0" algn="ctr">
              <a:buNone/>
              <a:defRPr sz="2400" b="0"/>
            </a:lvl1pPr>
          </a:lstStyle>
          <a:p>
            <a:pPr lvl="0"/>
            <a:r>
              <a:rPr lang="en-US"/>
              <a:t>Job Title</a:t>
            </a:r>
          </a:p>
        </p:txBody>
      </p:sp>
      <p:sp>
        <p:nvSpPr>
          <p:cNvPr id="9" name="Text Placeholder 5">
            <a:extLst>
              <a:ext uri="{FF2B5EF4-FFF2-40B4-BE49-F238E27FC236}">
                <a16:creationId xmlns:a16="http://schemas.microsoft.com/office/drawing/2014/main" id="{6EF44EBC-A7BD-9993-12D2-0AC400A87894}"/>
              </a:ext>
            </a:extLst>
          </p:cNvPr>
          <p:cNvSpPr>
            <a:spLocks noGrp="1"/>
          </p:cNvSpPr>
          <p:nvPr>
            <p:ph type="body" sz="quarter" idx="14" hasCustomPrompt="1"/>
          </p:nvPr>
        </p:nvSpPr>
        <p:spPr>
          <a:xfrm>
            <a:off x="4371287" y="4853610"/>
            <a:ext cx="3449425" cy="366713"/>
          </a:xfrm>
        </p:spPr>
        <p:txBody>
          <a:bodyPr>
            <a:noAutofit/>
          </a:bodyPr>
          <a:lstStyle>
            <a:lvl1pPr marL="0" indent="0" algn="ctr">
              <a:buNone/>
              <a:defRPr sz="2400" b="0"/>
            </a:lvl1pPr>
          </a:lstStyle>
          <a:p>
            <a:pPr lvl="0"/>
            <a:r>
              <a:rPr lang="en-US"/>
              <a:t>Job Title</a:t>
            </a:r>
          </a:p>
        </p:txBody>
      </p:sp>
      <p:pic>
        <p:nvPicPr>
          <p:cNvPr id="10" name="Picture 9" descr="A logo with blue and orange circles&#10;&#10;AI-generated content may be incorrect.">
            <a:extLst>
              <a:ext uri="{FF2B5EF4-FFF2-40B4-BE49-F238E27FC236}">
                <a16:creationId xmlns:a16="http://schemas.microsoft.com/office/drawing/2014/main" id="{9B92639F-F9A2-6019-6575-896C249E1654}"/>
              </a:ext>
            </a:extLst>
          </p:cNvPr>
          <p:cNvPicPr>
            <a:picLocks noChangeAspect="1"/>
          </p:cNvPicPr>
          <p:nvPr userDrawn="1"/>
        </p:nvPicPr>
        <p:blipFill>
          <a:blip r:embed="rId3"/>
          <a:stretch>
            <a:fillRect/>
          </a:stretch>
        </p:blipFill>
        <p:spPr>
          <a:xfrm>
            <a:off x="391485" y="5619405"/>
            <a:ext cx="1206495" cy="909355"/>
          </a:xfrm>
          <a:prstGeom prst="rect">
            <a:avLst/>
          </a:prstGeom>
        </p:spPr>
      </p:pic>
    </p:spTree>
    <p:extLst>
      <p:ext uri="{BB962C8B-B14F-4D97-AF65-F5344CB8AC3E}">
        <p14:creationId xmlns:p14="http://schemas.microsoft.com/office/powerpoint/2010/main" val="3137317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970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0072D1-46F5-80A1-2677-869E39FF6B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72314"/>
          </a:xfrm>
          <a:prstGeom prst="rect">
            <a:avLst/>
          </a:prstGeom>
        </p:spPr>
      </p:pic>
      <p:pic>
        <p:nvPicPr>
          <p:cNvPr id="6" name="Picture 5">
            <a:extLst>
              <a:ext uri="{FF2B5EF4-FFF2-40B4-BE49-F238E27FC236}">
                <a16:creationId xmlns:a16="http://schemas.microsoft.com/office/drawing/2014/main" id="{73E21DCE-6104-10C8-DC81-E12BBF0B34D3}"/>
              </a:ext>
            </a:extLst>
          </p:cNvPr>
          <p:cNvPicPr>
            <a:picLocks noChangeAspect="1"/>
          </p:cNvPicPr>
          <p:nvPr userDrawn="1"/>
        </p:nvPicPr>
        <p:blipFill>
          <a:blip r:embed="rId3"/>
          <a:stretch>
            <a:fillRect/>
          </a:stretch>
        </p:blipFill>
        <p:spPr>
          <a:xfrm>
            <a:off x="10952534" y="243656"/>
            <a:ext cx="897223" cy="676033"/>
          </a:xfrm>
          <a:prstGeom prst="rect">
            <a:avLst/>
          </a:prstGeom>
        </p:spPr>
      </p:pic>
    </p:spTree>
    <p:extLst>
      <p:ext uri="{BB962C8B-B14F-4D97-AF65-F5344CB8AC3E}">
        <p14:creationId xmlns:p14="http://schemas.microsoft.com/office/powerpoint/2010/main" val="2302154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BA07D-5E16-4E02-EB52-F342CF3C09E1}"/>
              </a:ext>
            </a:extLst>
          </p:cNvPr>
          <p:cNvSpPr>
            <a:spLocks noGrp="1"/>
          </p:cNvSpPr>
          <p:nvPr>
            <p:ph type="title"/>
          </p:nvPr>
        </p:nvSpPr>
        <p:spPr/>
        <p:txBody>
          <a:bodyPr/>
          <a:lstStyle/>
          <a:p>
            <a:r>
              <a:rPr lang="en-US"/>
              <a:t>Click to edit Master title style</a:t>
            </a:r>
          </a:p>
        </p:txBody>
      </p:sp>
      <p:pic>
        <p:nvPicPr>
          <p:cNvPr id="3" name="Picture 2" descr="A blue and orange cover with a square&#10;&#10;AI-generated content may be incorrect.">
            <a:extLst>
              <a:ext uri="{FF2B5EF4-FFF2-40B4-BE49-F238E27FC236}">
                <a16:creationId xmlns:a16="http://schemas.microsoft.com/office/drawing/2014/main" id="{A328320B-DF6F-B436-C4D9-B84D964877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75442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slide / Two Colum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51A2E0-B848-4F02-BF4A-0DAB693DA6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6" y="0"/>
            <a:ext cx="12188948" cy="6857997"/>
          </a:xfrm>
          <a:prstGeom prst="rect">
            <a:avLst/>
          </a:prstGeom>
        </p:spPr>
      </p:pic>
      <p:sp>
        <p:nvSpPr>
          <p:cNvPr id="3" name="Content Placeholder 2">
            <a:extLst>
              <a:ext uri="{FF2B5EF4-FFF2-40B4-BE49-F238E27FC236}">
                <a16:creationId xmlns:a16="http://schemas.microsoft.com/office/drawing/2014/main" id="{5C368295-4DFE-4EB9-836F-8727D2BA75AB}"/>
              </a:ext>
            </a:extLst>
          </p:cNvPr>
          <p:cNvSpPr>
            <a:spLocks noGrp="1"/>
          </p:cNvSpPr>
          <p:nvPr>
            <p:ph sz="half" idx="1" hasCustomPrompt="1"/>
          </p:nvPr>
        </p:nvSpPr>
        <p:spPr>
          <a:xfrm>
            <a:off x="616258" y="1225999"/>
            <a:ext cx="5181600" cy="4351338"/>
          </a:xfrm>
        </p:spPr>
        <p:txBody>
          <a:bodyPr/>
          <a:lstStyle>
            <a:lvl1pPr>
              <a:defRPr/>
            </a:lvl1pPr>
          </a:lstStyle>
          <a:p>
            <a:pPr lvl="0"/>
            <a:r>
              <a:rPr lang="en-US"/>
              <a:t>Click to add supporting text</a:t>
            </a:r>
          </a:p>
        </p:txBody>
      </p:sp>
      <p:sp>
        <p:nvSpPr>
          <p:cNvPr id="4" name="Content Placeholder 3">
            <a:extLst>
              <a:ext uri="{FF2B5EF4-FFF2-40B4-BE49-F238E27FC236}">
                <a16:creationId xmlns:a16="http://schemas.microsoft.com/office/drawing/2014/main" id="{2B7F7B51-2C8E-4E2B-8971-86456C14F045}"/>
              </a:ext>
            </a:extLst>
          </p:cNvPr>
          <p:cNvSpPr>
            <a:spLocks noGrp="1"/>
          </p:cNvSpPr>
          <p:nvPr>
            <p:ph sz="half" idx="2" hasCustomPrompt="1"/>
          </p:nvPr>
        </p:nvSpPr>
        <p:spPr>
          <a:xfrm>
            <a:off x="6096000" y="1253329"/>
            <a:ext cx="5181600" cy="4351338"/>
          </a:xfrm>
        </p:spPr>
        <p:txBody>
          <a:bodyPr/>
          <a:lstStyle>
            <a:lvl1pPr>
              <a:defRPr/>
            </a:lvl1pPr>
          </a:lstStyle>
          <a:p>
            <a:pPr lvl="0"/>
            <a:r>
              <a:rPr lang="en-US"/>
              <a:t>Click to add supporting text</a:t>
            </a:r>
          </a:p>
        </p:txBody>
      </p:sp>
      <p:sp>
        <p:nvSpPr>
          <p:cNvPr id="2" name="Title 1">
            <a:extLst>
              <a:ext uri="{FF2B5EF4-FFF2-40B4-BE49-F238E27FC236}">
                <a16:creationId xmlns:a16="http://schemas.microsoft.com/office/drawing/2014/main" id="{A8839C9E-5D43-4B3A-A379-C0495E82CCBD}"/>
              </a:ext>
            </a:extLst>
          </p:cNvPr>
          <p:cNvSpPr>
            <a:spLocks noGrp="1"/>
          </p:cNvSpPr>
          <p:nvPr>
            <p:ph type="title" hasCustomPrompt="1"/>
          </p:nvPr>
        </p:nvSpPr>
        <p:spPr>
          <a:xfrm>
            <a:off x="616258" y="313187"/>
            <a:ext cx="10661342" cy="599625"/>
          </a:xfrm>
        </p:spPr>
        <p:txBody>
          <a:bodyPr/>
          <a:lstStyle>
            <a:lvl1pPr>
              <a:defRPr/>
            </a:lvl1pPr>
          </a:lstStyle>
          <a:p>
            <a:r>
              <a:rPr lang="en-US"/>
              <a:t>Title</a:t>
            </a:r>
          </a:p>
        </p:txBody>
      </p:sp>
      <p:sp>
        <p:nvSpPr>
          <p:cNvPr id="6" name="Text Placeholder 3">
            <a:extLst>
              <a:ext uri="{FF2B5EF4-FFF2-40B4-BE49-F238E27FC236}">
                <a16:creationId xmlns:a16="http://schemas.microsoft.com/office/drawing/2014/main" id="{38804E99-3CA1-43F2-F4BE-68D46631011B}"/>
              </a:ext>
            </a:extLst>
          </p:cNvPr>
          <p:cNvSpPr>
            <a:spLocks noGrp="1"/>
          </p:cNvSpPr>
          <p:nvPr>
            <p:ph type="body" sz="quarter" idx="11" hasCustomPrompt="1"/>
          </p:nvPr>
        </p:nvSpPr>
        <p:spPr>
          <a:xfrm>
            <a:off x="1073628" y="5956917"/>
            <a:ext cx="8683625" cy="675166"/>
          </a:xfrm>
        </p:spPr>
        <p:txBody>
          <a:bodyPr anchor="b">
            <a:noAutofit/>
          </a:bodyPr>
          <a:lstStyle>
            <a:lvl1pPr marL="114300" indent="-114300">
              <a:defRPr sz="800">
                <a:solidFill>
                  <a:schemeClr val="bg1"/>
                </a:solidFill>
              </a:defRPr>
            </a:lvl1pPr>
            <a:lvl2pPr>
              <a:defRPr sz="800"/>
            </a:lvl2pPr>
            <a:lvl3pPr>
              <a:defRPr sz="800"/>
            </a:lvl3pPr>
            <a:lvl4pPr>
              <a:defRPr sz="800"/>
            </a:lvl4pPr>
            <a:lvl5pPr>
              <a:defRPr sz="800"/>
            </a:lvl5pPr>
          </a:lstStyle>
          <a:p>
            <a:pPr lvl="0"/>
            <a:r>
              <a:rPr lang="en-US"/>
              <a:t>References</a:t>
            </a:r>
          </a:p>
        </p:txBody>
      </p:sp>
      <p:pic>
        <p:nvPicPr>
          <p:cNvPr id="10" name="Picture 9" descr="A red circle with white text&#10;&#10;Description automatically generated">
            <a:extLst>
              <a:ext uri="{FF2B5EF4-FFF2-40B4-BE49-F238E27FC236}">
                <a16:creationId xmlns:a16="http://schemas.microsoft.com/office/drawing/2014/main" id="{13C55016-EB30-89A4-FE83-CA246FB3B1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3284" y="5790334"/>
            <a:ext cx="750743" cy="971550"/>
          </a:xfrm>
          <a:prstGeom prst="rect">
            <a:avLst/>
          </a:prstGeom>
        </p:spPr>
      </p:pic>
      <p:sp>
        <p:nvSpPr>
          <p:cNvPr id="11" name="Rectangle 10">
            <a:extLst>
              <a:ext uri="{FF2B5EF4-FFF2-40B4-BE49-F238E27FC236}">
                <a16:creationId xmlns:a16="http://schemas.microsoft.com/office/drawing/2014/main" id="{486634B2-F778-1947-83EE-EE873F814579}"/>
              </a:ext>
            </a:extLst>
          </p:cNvPr>
          <p:cNvSpPr/>
          <p:nvPr userDrawn="1"/>
        </p:nvSpPr>
        <p:spPr>
          <a:xfrm>
            <a:off x="10079795" y="6051479"/>
            <a:ext cx="1910147" cy="400050"/>
          </a:xfrm>
          <a:prstGeom prst="rect">
            <a:avLst/>
          </a:prstGeom>
          <a:solidFill>
            <a:srgbClr val="25A9DD"/>
          </a:solidFill>
          <a:ln>
            <a:solidFill>
              <a:srgbClr val="25A9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860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bjectiv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F26E3C6-1D31-3666-29AE-3F84EE6EF285}"/>
              </a:ext>
            </a:extLst>
          </p:cNvPr>
          <p:cNvSpPr>
            <a:spLocks noGrp="1"/>
          </p:cNvSpPr>
          <p:nvPr>
            <p:ph type="body" sz="quarter" idx="10" hasCustomPrompt="1"/>
          </p:nvPr>
        </p:nvSpPr>
        <p:spPr>
          <a:xfrm>
            <a:off x="708379" y="536575"/>
            <a:ext cx="3810355" cy="698500"/>
          </a:xfrm>
        </p:spPr>
        <p:txBody>
          <a:bodyPr>
            <a:normAutofit/>
          </a:bodyPr>
          <a:lstStyle>
            <a:lvl1pPr marL="0" indent="0">
              <a:buNone/>
              <a:defRPr sz="4000" b="1" i="1">
                <a:solidFill>
                  <a:srgbClr val="076688"/>
                </a:solidFill>
                <a:latin typeface="Arial" panose="020B0604020202020204" pitchFamily="34" charset="0"/>
                <a:cs typeface="Arial" panose="020B0604020202020204" pitchFamily="34" charset="0"/>
              </a:defRPr>
            </a:lvl1pPr>
          </a:lstStyle>
          <a:p>
            <a:pPr lvl="0"/>
            <a:r>
              <a:rPr lang="en-US"/>
              <a:t>OBJECTIVE(S)</a:t>
            </a:r>
          </a:p>
        </p:txBody>
      </p:sp>
      <p:sp>
        <p:nvSpPr>
          <p:cNvPr id="7" name="Text Placeholder 6">
            <a:extLst>
              <a:ext uri="{FF2B5EF4-FFF2-40B4-BE49-F238E27FC236}">
                <a16:creationId xmlns:a16="http://schemas.microsoft.com/office/drawing/2014/main" id="{6C92ADD4-6D9F-56E2-B60B-944BBE9CACC2}"/>
              </a:ext>
            </a:extLst>
          </p:cNvPr>
          <p:cNvSpPr>
            <a:spLocks noGrp="1"/>
          </p:cNvSpPr>
          <p:nvPr>
            <p:ph type="body" sz="quarter" idx="11" hasCustomPrompt="1"/>
          </p:nvPr>
        </p:nvSpPr>
        <p:spPr>
          <a:xfrm>
            <a:off x="735013" y="1586015"/>
            <a:ext cx="10721976" cy="4362023"/>
          </a:xfrm>
        </p:spPr>
        <p:txBody>
          <a:bodyPr/>
          <a:lstStyle>
            <a:lvl1pPr marL="457200" indent="-457200">
              <a:buFont typeface="+mj-lt"/>
              <a:buAutoNum type="arabicPeriod"/>
              <a:defRPr/>
            </a:lvl1pPr>
          </a:lstStyle>
          <a:p>
            <a:r>
              <a:rPr lang="en-US" sz="2400">
                <a:latin typeface="Avenir Next LT Pro" panose="020B0504020202020204" pitchFamily="34" charset="0"/>
              </a:rPr>
              <a:t>Objectives Here</a:t>
            </a:r>
          </a:p>
        </p:txBody>
      </p:sp>
    </p:spTree>
    <p:extLst>
      <p:ext uri="{BB962C8B-B14F-4D97-AF65-F5344CB8AC3E}">
        <p14:creationId xmlns:p14="http://schemas.microsoft.com/office/powerpoint/2010/main" val="2408678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closu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9ECFE41-F5EC-CD55-F046-319BEA09D4C1}"/>
              </a:ext>
            </a:extLst>
          </p:cNvPr>
          <p:cNvSpPr>
            <a:spLocks noGrp="1"/>
          </p:cNvSpPr>
          <p:nvPr>
            <p:ph type="body" sz="quarter" idx="11" hasCustomPrompt="1"/>
          </p:nvPr>
        </p:nvSpPr>
        <p:spPr>
          <a:xfrm>
            <a:off x="735013" y="1584325"/>
            <a:ext cx="10925175" cy="4260850"/>
          </a:xfrm>
        </p:spPr>
        <p:txBody>
          <a:bodyPr/>
          <a:lstStyle>
            <a:lvl1pPr marL="0" indent="0">
              <a:buNone/>
              <a:defRPr sz="2400">
                <a:latin typeface="Avenir Next LT Pro" panose="020B0504020202020204" pitchFamily="34" charset="0"/>
              </a:defRPr>
            </a:lvl1pPr>
          </a:lstStyle>
          <a:p>
            <a:pPr marL="0" indent="0">
              <a:buNone/>
            </a:pPr>
            <a:r>
              <a:rPr lang="en-US"/>
              <a:t>The following relevant financial relationships from the past 24 months have been identified and disclosed for the following faculty and planners of this CE activity:</a:t>
            </a:r>
          </a:p>
          <a:p>
            <a:pPr marL="0" indent="0">
              <a:buNone/>
            </a:pPr>
            <a:endParaRPr lang="en-US"/>
          </a:p>
          <a:p>
            <a:pPr marL="0" indent="0">
              <a:buNone/>
            </a:pPr>
            <a:r>
              <a:rPr lang="en-US"/>
              <a:t>-OR-</a:t>
            </a:r>
          </a:p>
          <a:p>
            <a:pPr marL="0" indent="0">
              <a:buNone/>
            </a:pPr>
            <a:endParaRPr lang="en-US"/>
          </a:p>
          <a:p>
            <a:pPr marL="0" indent="0">
              <a:buNone/>
            </a:pPr>
            <a:r>
              <a:rPr lang="en-US"/>
              <a:t>There are no relevant conflicts of interest to disclose for this presentation</a:t>
            </a:r>
          </a:p>
          <a:p>
            <a:pPr lvl="0"/>
            <a:endParaRPr lang="en-US"/>
          </a:p>
        </p:txBody>
      </p:sp>
      <p:pic>
        <p:nvPicPr>
          <p:cNvPr id="12" name="Picture 11">
            <a:extLst>
              <a:ext uri="{FF2B5EF4-FFF2-40B4-BE49-F238E27FC236}">
                <a16:creationId xmlns:a16="http://schemas.microsoft.com/office/drawing/2014/main" id="{F1AAD960-C968-421E-8B3C-FAAE711C8551}"/>
              </a:ext>
            </a:extLst>
          </p:cNvPr>
          <p:cNvPicPr>
            <a:picLocks noChangeAspect="1"/>
          </p:cNvPicPr>
          <p:nvPr userDrawn="1"/>
        </p:nvPicPr>
        <p:blipFill>
          <a:blip r:embed="rId3"/>
          <a:stretch>
            <a:fillRect/>
          </a:stretch>
        </p:blipFill>
        <p:spPr>
          <a:xfrm>
            <a:off x="476639" y="368183"/>
            <a:ext cx="11138357" cy="1072989"/>
          </a:xfrm>
          <a:prstGeom prst="rect">
            <a:avLst/>
          </a:prstGeom>
        </p:spPr>
      </p:pic>
    </p:spTree>
    <p:extLst>
      <p:ext uri="{BB962C8B-B14F-4D97-AF65-F5344CB8AC3E}">
        <p14:creationId xmlns:p14="http://schemas.microsoft.com/office/powerpoint/2010/main" val="4260986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FEA7B3DE-9027-37EB-D2A6-0BEFC61AE060}"/>
              </a:ext>
            </a:extLst>
          </p:cNvPr>
          <p:cNvSpPr>
            <a:spLocks noGrp="1"/>
          </p:cNvSpPr>
          <p:nvPr>
            <p:ph type="body" sz="quarter" idx="10" hasCustomPrompt="1"/>
          </p:nvPr>
        </p:nvSpPr>
        <p:spPr>
          <a:xfrm>
            <a:off x="735014" y="536575"/>
            <a:ext cx="10721974" cy="698500"/>
          </a:xfrm>
        </p:spPr>
        <p:txBody>
          <a:bodyPr>
            <a:normAutofit/>
          </a:bodyPr>
          <a:lstStyle>
            <a:lvl1pPr marL="0" indent="0">
              <a:buNone/>
              <a:defRPr sz="4000" b="1">
                <a:solidFill>
                  <a:schemeClr val="tx1"/>
                </a:solidFill>
                <a:latin typeface="Avenir Next LT Pro" panose="020B0504020202020204" pitchFamily="34" charset="0"/>
                <a:cs typeface="Arial" panose="020B0604020202020204" pitchFamily="34" charset="0"/>
              </a:defRPr>
            </a:lvl1pPr>
          </a:lstStyle>
          <a:p>
            <a:pPr lvl="0"/>
            <a:r>
              <a:rPr lang="en-US"/>
              <a:t>Title</a:t>
            </a:r>
          </a:p>
        </p:txBody>
      </p:sp>
      <p:sp>
        <p:nvSpPr>
          <p:cNvPr id="5" name="Text Placeholder 6">
            <a:extLst>
              <a:ext uri="{FF2B5EF4-FFF2-40B4-BE49-F238E27FC236}">
                <a16:creationId xmlns:a16="http://schemas.microsoft.com/office/drawing/2014/main" id="{C24D1D08-954F-5550-4153-9F747D1AB6C1}"/>
              </a:ext>
            </a:extLst>
          </p:cNvPr>
          <p:cNvSpPr>
            <a:spLocks noGrp="1"/>
          </p:cNvSpPr>
          <p:nvPr>
            <p:ph type="body" sz="quarter" idx="11"/>
          </p:nvPr>
        </p:nvSpPr>
        <p:spPr>
          <a:xfrm>
            <a:off x="735013" y="1586015"/>
            <a:ext cx="10721974" cy="4362023"/>
          </a:xfrm>
        </p:spPr>
        <p:txBody>
          <a:bodyPr/>
          <a:lstStyle>
            <a:lvl1pPr marL="0" indent="0">
              <a:buFont typeface="+mj-lt"/>
              <a:buNone/>
              <a:defRPr/>
            </a:lvl1pPr>
          </a:lstStyle>
          <a:p>
            <a:endParaRPr lang="en-US" sz="2400">
              <a:latin typeface="Avenir Next LT Pro" panose="020B0504020202020204" pitchFamily="34" charset="0"/>
            </a:endParaRPr>
          </a:p>
        </p:txBody>
      </p:sp>
    </p:spTree>
    <p:extLst>
      <p:ext uri="{BB962C8B-B14F-4D97-AF65-F5344CB8AC3E}">
        <p14:creationId xmlns:p14="http://schemas.microsoft.com/office/powerpoint/2010/main" val="2997746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2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5D80D7F0-C612-6315-566E-AC0C581769F8}"/>
              </a:ext>
            </a:extLst>
          </p:cNvPr>
          <p:cNvSpPr>
            <a:spLocks noGrp="1"/>
          </p:cNvSpPr>
          <p:nvPr>
            <p:ph type="body" sz="quarter" idx="10" hasCustomPrompt="1"/>
          </p:nvPr>
        </p:nvSpPr>
        <p:spPr>
          <a:xfrm>
            <a:off x="735014" y="536575"/>
            <a:ext cx="10721974" cy="698500"/>
          </a:xfrm>
        </p:spPr>
        <p:txBody>
          <a:bodyPr>
            <a:normAutofit/>
          </a:bodyPr>
          <a:lstStyle>
            <a:lvl1pPr marL="0" indent="0">
              <a:buNone/>
              <a:defRPr sz="4000" b="1">
                <a:solidFill>
                  <a:schemeClr val="tx1"/>
                </a:solidFill>
                <a:latin typeface="Avenir Next LT Pro" panose="020B0504020202020204" pitchFamily="34" charset="0"/>
                <a:cs typeface="Arial" panose="020B0604020202020204" pitchFamily="34" charset="0"/>
              </a:defRPr>
            </a:lvl1pPr>
          </a:lstStyle>
          <a:p>
            <a:pPr lvl="0"/>
            <a:r>
              <a:rPr lang="en-US"/>
              <a:t>Title</a:t>
            </a:r>
          </a:p>
        </p:txBody>
      </p:sp>
      <p:sp>
        <p:nvSpPr>
          <p:cNvPr id="3" name="Text Placeholder 6">
            <a:extLst>
              <a:ext uri="{FF2B5EF4-FFF2-40B4-BE49-F238E27FC236}">
                <a16:creationId xmlns:a16="http://schemas.microsoft.com/office/drawing/2014/main" id="{0F69542C-50B1-2CA5-6D10-F5478C975E65}"/>
              </a:ext>
            </a:extLst>
          </p:cNvPr>
          <p:cNvSpPr>
            <a:spLocks noGrp="1"/>
          </p:cNvSpPr>
          <p:nvPr>
            <p:ph type="body" sz="quarter" idx="11"/>
          </p:nvPr>
        </p:nvSpPr>
        <p:spPr>
          <a:xfrm>
            <a:off x="735013" y="1586015"/>
            <a:ext cx="5124250" cy="4362023"/>
          </a:xfrm>
        </p:spPr>
        <p:txBody>
          <a:bodyPr/>
          <a:lstStyle>
            <a:lvl1pPr marL="0" indent="0">
              <a:buFont typeface="+mj-lt"/>
              <a:buNone/>
              <a:defRPr/>
            </a:lvl1pPr>
          </a:lstStyle>
          <a:p>
            <a:endParaRPr lang="en-US" sz="2400">
              <a:latin typeface="Avenir Next LT Pro" panose="020B0504020202020204" pitchFamily="34" charset="0"/>
            </a:endParaRPr>
          </a:p>
        </p:txBody>
      </p:sp>
      <p:sp>
        <p:nvSpPr>
          <p:cNvPr id="4" name="Text Placeholder 6">
            <a:extLst>
              <a:ext uri="{FF2B5EF4-FFF2-40B4-BE49-F238E27FC236}">
                <a16:creationId xmlns:a16="http://schemas.microsoft.com/office/drawing/2014/main" id="{4DFE7727-13A4-B057-C5BD-B9B28D6276BC}"/>
              </a:ext>
            </a:extLst>
          </p:cNvPr>
          <p:cNvSpPr>
            <a:spLocks noGrp="1"/>
          </p:cNvSpPr>
          <p:nvPr>
            <p:ph type="body" sz="quarter" idx="12"/>
          </p:nvPr>
        </p:nvSpPr>
        <p:spPr>
          <a:xfrm>
            <a:off x="6332737" y="1584407"/>
            <a:ext cx="5124250" cy="4362023"/>
          </a:xfrm>
        </p:spPr>
        <p:txBody>
          <a:bodyPr/>
          <a:lstStyle>
            <a:lvl1pPr marL="0" indent="0">
              <a:buFont typeface="+mj-lt"/>
              <a:buNone/>
              <a:defRPr/>
            </a:lvl1pPr>
          </a:lstStyle>
          <a:p>
            <a:endParaRPr lang="en-US" sz="2400">
              <a:latin typeface="Avenir Next LT Pro" panose="020B0504020202020204" pitchFamily="34" charset="0"/>
            </a:endParaRPr>
          </a:p>
        </p:txBody>
      </p:sp>
    </p:spTree>
    <p:extLst>
      <p:ext uri="{BB962C8B-B14F-4D97-AF65-F5344CB8AC3E}">
        <p14:creationId xmlns:p14="http://schemas.microsoft.com/office/powerpoint/2010/main" val="2146221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en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5D80D7F0-C612-6315-566E-AC0C581769F8}"/>
              </a:ext>
            </a:extLst>
          </p:cNvPr>
          <p:cNvSpPr>
            <a:spLocks noGrp="1"/>
          </p:cNvSpPr>
          <p:nvPr>
            <p:ph type="body" sz="quarter" idx="10" hasCustomPrompt="1"/>
          </p:nvPr>
        </p:nvSpPr>
        <p:spPr>
          <a:xfrm>
            <a:off x="735014" y="536575"/>
            <a:ext cx="10721974" cy="698500"/>
          </a:xfrm>
        </p:spPr>
        <p:txBody>
          <a:bodyPr>
            <a:normAutofit/>
          </a:bodyPr>
          <a:lstStyle>
            <a:lvl1pPr marL="0" indent="0">
              <a:buNone/>
              <a:defRPr sz="4000" b="1">
                <a:solidFill>
                  <a:schemeClr val="tx1"/>
                </a:solidFill>
                <a:latin typeface="Avenir Next LT Pro" panose="020B0504020202020204" pitchFamily="34" charset="0"/>
                <a:cs typeface="Arial" panose="020B0604020202020204" pitchFamily="34" charset="0"/>
              </a:defRPr>
            </a:lvl1pPr>
          </a:lstStyle>
          <a:p>
            <a:pPr lvl="0"/>
            <a:r>
              <a:rPr lang="en-US"/>
              <a:t>Title</a:t>
            </a:r>
          </a:p>
        </p:txBody>
      </p:sp>
      <p:sp>
        <p:nvSpPr>
          <p:cNvPr id="3" name="Text Placeholder 6">
            <a:extLst>
              <a:ext uri="{FF2B5EF4-FFF2-40B4-BE49-F238E27FC236}">
                <a16:creationId xmlns:a16="http://schemas.microsoft.com/office/drawing/2014/main" id="{0F69542C-50B1-2CA5-6D10-F5478C975E65}"/>
              </a:ext>
            </a:extLst>
          </p:cNvPr>
          <p:cNvSpPr>
            <a:spLocks noGrp="1"/>
          </p:cNvSpPr>
          <p:nvPr>
            <p:ph type="body" sz="quarter" idx="11"/>
          </p:nvPr>
        </p:nvSpPr>
        <p:spPr>
          <a:xfrm>
            <a:off x="735013" y="1586015"/>
            <a:ext cx="5124250" cy="4362023"/>
          </a:xfrm>
        </p:spPr>
        <p:txBody>
          <a:bodyPr/>
          <a:lstStyle>
            <a:lvl1pPr marL="0" indent="0">
              <a:buFont typeface="+mj-lt"/>
              <a:buNone/>
              <a:defRPr/>
            </a:lvl1pPr>
          </a:lstStyle>
          <a:p>
            <a:endParaRPr lang="en-US" sz="2400">
              <a:latin typeface="Avenir Next LT Pro" panose="020B0504020202020204" pitchFamily="34" charset="0"/>
            </a:endParaRPr>
          </a:p>
        </p:txBody>
      </p:sp>
      <p:sp>
        <p:nvSpPr>
          <p:cNvPr id="8" name="Content Placeholder 7">
            <a:extLst>
              <a:ext uri="{FF2B5EF4-FFF2-40B4-BE49-F238E27FC236}">
                <a16:creationId xmlns:a16="http://schemas.microsoft.com/office/drawing/2014/main" id="{BAB3A4C5-AEC5-9728-ACFE-D2E4935A7D1F}"/>
              </a:ext>
            </a:extLst>
          </p:cNvPr>
          <p:cNvSpPr>
            <a:spLocks noGrp="1"/>
          </p:cNvSpPr>
          <p:nvPr>
            <p:ph sz="quarter" idx="14"/>
          </p:nvPr>
        </p:nvSpPr>
        <p:spPr>
          <a:xfrm>
            <a:off x="6332538" y="1585913"/>
            <a:ext cx="5124450" cy="4362450"/>
          </a:xfrm>
        </p:spPr>
        <p:txBody>
          <a:bodyPr/>
          <a:lstStyle/>
          <a:p>
            <a:pPr lvl="0"/>
            <a:r>
              <a:rPr lang="en-US"/>
              <a:t>Click to edit Master text styles</a:t>
            </a:r>
          </a:p>
        </p:txBody>
      </p:sp>
    </p:spTree>
    <p:extLst>
      <p:ext uri="{BB962C8B-B14F-4D97-AF65-F5344CB8AC3E}">
        <p14:creationId xmlns:p14="http://schemas.microsoft.com/office/powerpoint/2010/main" val="1649242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FEA7B3DE-9027-37EB-D2A6-0BEFC61AE060}"/>
              </a:ext>
            </a:extLst>
          </p:cNvPr>
          <p:cNvSpPr>
            <a:spLocks noGrp="1"/>
          </p:cNvSpPr>
          <p:nvPr>
            <p:ph type="body" sz="quarter" idx="10" hasCustomPrompt="1"/>
          </p:nvPr>
        </p:nvSpPr>
        <p:spPr>
          <a:xfrm>
            <a:off x="735014" y="536575"/>
            <a:ext cx="10721974" cy="698500"/>
          </a:xfrm>
        </p:spPr>
        <p:txBody>
          <a:bodyPr>
            <a:normAutofit/>
          </a:bodyPr>
          <a:lstStyle>
            <a:lvl1pPr marL="0" indent="0">
              <a:buNone/>
              <a:defRPr sz="4000" b="1">
                <a:solidFill>
                  <a:schemeClr val="tx1"/>
                </a:solidFill>
                <a:latin typeface="Avenir Next LT Pro" panose="020B0504020202020204" pitchFamily="34" charset="0"/>
                <a:cs typeface="Arial" panose="020B0604020202020204" pitchFamily="34" charset="0"/>
              </a:defRPr>
            </a:lvl1pPr>
          </a:lstStyle>
          <a:p>
            <a:pPr lvl="0"/>
            <a:r>
              <a:rPr lang="en-US"/>
              <a:t>Title</a:t>
            </a:r>
          </a:p>
        </p:txBody>
      </p:sp>
      <p:sp>
        <p:nvSpPr>
          <p:cNvPr id="3" name="Rectangle 2">
            <a:extLst>
              <a:ext uri="{FF2B5EF4-FFF2-40B4-BE49-F238E27FC236}">
                <a16:creationId xmlns:a16="http://schemas.microsoft.com/office/drawing/2014/main" id="{B4D2814F-7C2C-493A-580D-6A47F3BB396D}"/>
              </a:ext>
            </a:extLst>
          </p:cNvPr>
          <p:cNvSpPr/>
          <p:nvPr userDrawn="1"/>
        </p:nvSpPr>
        <p:spPr>
          <a:xfrm>
            <a:off x="257452" y="5743852"/>
            <a:ext cx="1189608"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88619EC-8092-FABC-CFE3-AF489EE18463}"/>
              </a:ext>
            </a:extLst>
          </p:cNvPr>
          <p:cNvSpPr/>
          <p:nvPr userDrawn="1"/>
        </p:nvSpPr>
        <p:spPr>
          <a:xfrm>
            <a:off x="8586186" y="5948562"/>
            <a:ext cx="3605814"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2F65D5D1-BB8C-E87D-68D9-0ED449B026A7}"/>
              </a:ext>
            </a:extLst>
          </p:cNvPr>
          <p:cNvSpPr>
            <a:spLocks noGrp="1"/>
          </p:cNvSpPr>
          <p:nvPr>
            <p:ph sz="quarter" idx="12"/>
          </p:nvPr>
        </p:nvSpPr>
        <p:spPr>
          <a:xfrm>
            <a:off x="735013" y="1554163"/>
            <a:ext cx="10721974" cy="5103812"/>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4165356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685FF8B2-B72D-FF5A-4F23-D6F8F548A525}"/>
              </a:ext>
            </a:extLst>
          </p:cNvPr>
          <p:cNvSpPr>
            <a:spLocks noGrp="1"/>
          </p:cNvSpPr>
          <p:nvPr>
            <p:ph type="body" sz="quarter" idx="10" hasCustomPrompt="1"/>
          </p:nvPr>
        </p:nvSpPr>
        <p:spPr>
          <a:xfrm>
            <a:off x="755715" y="2753690"/>
            <a:ext cx="10680569" cy="1350619"/>
          </a:xfrm>
        </p:spPr>
        <p:txBody>
          <a:bodyPr>
            <a:normAutofit/>
          </a:bodyPr>
          <a:lstStyle>
            <a:lvl1pPr marL="0" indent="0" algn="ctr">
              <a:buNone/>
              <a:defRPr sz="5400" b="1">
                <a:solidFill>
                  <a:srgbClr val="076688"/>
                </a:solidFill>
                <a:latin typeface="Avenir Next LT Pro" panose="020B0504020202020204" pitchFamily="34" charset="0"/>
              </a:defRPr>
            </a:lvl1pPr>
          </a:lstStyle>
          <a:p>
            <a:pPr lvl="0"/>
            <a:r>
              <a:rPr lang="en-US"/>
              <a:t>Section Title</a:t>
            </a:r>
          </a:p>
          <a:p>
            <a:pPr lvl="0"/>
            <a:endParaRPr lang="en-US"/>
          </a:p>
        </p:txBody>
      </p:sp>
    </p:spTree>
    <p:extLst>
      <p:ext uri="{BB962C8B-B14F-4D97-AF65-F5344CB8AC3E}">
        <p14:creationId xmlns:p14="http://schemas.microsoft.com/office/powerpoint/2010/main" val="601936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A63B69-F713-8FC3-0974-7CC0322430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EB61EA-E62D-FA9F-D021-DE29193DD16A}"/>
              </a:ext>
            </a:extLst>
          </p:cNvPr>
          <p:cNvSpPr>
            <a:spLocks noGrp="1"/>
          </p:cNvSpPr>
          <p:nvPr>
            <p:ph type="body" idx="1"/>
          </p:nvPr>
        </p:nvSpPr>
        <p:spPr>
          <a:xfrm>
            <a:off x="838200" y="1852258"/>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8206918"/>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6" r:id="rId3"/>
    <p:sldLayoutId id="2147483657" r:id="rId4"/>
    <p:sldLayoutId id="2147483653" r:id="rId5"/>
    <p:sldLayoutId id="2147483652" r:id="rId6"/>
    <p:sldLayoutId id="2147483672" r:id="rId7"/>
    <p:sldLayoutId id="2147483671" r:id="rId8"/>
    <p:sldLayoutId id="2147483663" r:id="rId9"/>
    <p:sldLayoutId id="2147483666" r:id="rId10"/>
    <p:sldLayoutId id="2147483667" r:id="rId11"/>
    <p:sldLayoutId id="2147483668" r:id="rId12"/>
    <p:sldLayoutId id="2147483665" r:id="rId13"/>
    <p:sldLayoutId id="2147483670" r:id="rId14"/>
    <p:sldLayoutId id="2147483660" r:id="rId15"/>
    <p:sldLayoutId id="2147483650" r:id="rId16"/>
    <p:sldLayoutId id="2147483651" r:id="rId17"/>
    <p:sldLayoutId id="2147483654" r:id="rId18"/>
    <p:sldLayoutId id="2147483655" r:id="rId19"/>
    <p:sldLayoutId id="2147483673" r:id="rId20"/>
    <p:sldLayoutId id="2147483675" r:id="rId21"/>
    <p:sldLayoutId id="2147483677" r:id="rId22"/>
    <p:sldLayoutId id="2147483676" r:id="rId23"/>
  </p:sldLayoutIdLst>
  <p:txStyles>
    <p:title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0"/>
          <a:ea typeface="+mj-ea"/>
          <a:cs typeface="+mj-cs"/>
        </a:defRPr>
      </a:lvl1pPr>
    </p:titleStyle>
    <p:bodyStyle>
      <a:lvl1pPr marL="461963"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hyperlink" Target="mailto:Jonathan.rivera@ncoda.org" TargetMode="External"/><Relationship Id="rId3" Type="http://schemas.openxmlformats.org/officeDocument/2006/relationships/hyperlink" Target="mailto:Corinne.Shamehdi@ncoda.org" TargetMode="External"/><Relationship Id="rId7" Type="http://schemas.openxmlformats.org/officeDocument/2006/relationships/hyperlink" Target="mailto:Mustafa.Abacioglu@ncoda.org" TargetMode="External"/><Relationship Id="rId2" Type="http://schemas.openxmlformats.org/officeDocument/2006/relationships/hyperlink" Target="mailto:posterpresentations@ncoda.org" TargetMode="External"/><Relationship Id="rId1" Type="http://schemas.openxmlformats.org/officeDocument/2006/relationships/slideLayout" Target="../slideLayouts/slideLayout6.xml"/><Relationship Id="rId6" Type="http://schemas.openxmlformats.org/officeDocument/2006/relationships/hyperlink" Target="mailto:Taryn.Newsome@ncoda.org" TargetMode="External"/><Relationship Id="rId5" Type="http://schemas.openxmlformats.org/officeDocument/2006/relationships/hyperlink" Target="mailto:Mary.Anderson@ncoda.org" TargetMode="External"/><Relationship Id="rId4" Type="http://schemas.openxmlformats.org/officeDocument/2006/relationships/hyperlink" Target="mailto:Natasha.olson@ncoda.org" TargetMode="External"/><Relationship Id="rId9" Type="http://schemas.openxmlformats.org/officeDocument/2006/relationships/hyperlink" Target="mailto:Brian.Sturgeon@ncoda.org"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mailto:posterpresentations@ncoda.org"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hyperlink" Target="https://docs.google.com/forms/d/e/1FAIpQLSeqnhkJQLzCrNhxHstw0Q_6E-jA_NgqabTw9G-kt8cRrwem1A/viewform?usp=header" TargetMode="External"/><Relationship Id="rId2" Type="http://schemas.openxmlformats.org/officeDocument/2006/relationships/hyperlink" Target="https://docs.google.com/forms/d/e/1FAIpQLSfkjeiJGk40Ldbx5ZcQRuvtpg8JhBGnscwphMxUZTKNy7_sNw/viewform?usp=header" TargetMode="External"/><Relationship Id="rId1" Type="http://schemas.openxmlformats.org/officeDocument/2006/relationships/slideLayout" Target="../slideLayouts/slideLayout6.xml"/><Relationship Id="rId4" Type="http://schemas.openxmlformats.org/officeDocument/2006/relationships/hyperlink" Target="mailto:posterpresentations@ncoda.org"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mailto:posterpresentations@ncoda.org"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hyperlink" Target="mailto:Jonathan.rivera@ncoda.org" TargetMode="External"/><Relationship Id="rId3" Type="http://schemas.openxmlformats.org/officeDocument/2006/relationships/hyperlink" Target="mailto:Corinne.Shamehdi@ncoda.org" TargetMode="External"/><Relationship Id="rId7" Type="http://schemas.openxmlformats.org/officeDocument/2006/relationships/hyperlink" Target="mailto:Mustafa.Abacioglu@ncoda.org" TargetMode="External"/><Relationship Id="rId2" Type="http://schemas.openxmlformats.org/officeDocument/2006/relationships/hyperlink" Target="mailto:posterpresentations@ncoda.org" TargetMode="External"/><Relationship Id="rId1" Type="http://schemas.openxmlformats.org/officeDocument/2006/relationships/slideLayout" Target="../slideLayouts/slideLayout6.xml"/><Relationship Id="rId6" Type="http://schemas.openxmlformats.org/officeDocument/2006/relationships/hyperlink" Target="mailto:Taryn.Newsome@ncoda.org" TargetMode="External"/><Relationship Id="rId5" Type="http://schemas.openxmlformats.org/officeDocument/2006/relationships/hyperlink" Target="mailto:Mary.Anderson@ncoda.org" TargetMode="External"/><Relationship Id="rId4" Type="http://schemas.openxmlformats.org/officeDocument/2006/relationships/hyperlink" Target="mailto:Natasha.olson@ncoda.org" TargetMode="External"/><Relationship Id="rId9" Type="http://schemas.openxmlformats.org/officeDocument/2006/relationships/hyperlink" Target="mailto:Brian.Sturgeon@ncoda.or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319FA1-7177-347C-E808-6914A5CBE887}"/>
              </a:ext>
            </a:extLst>
          </p:cNvPr>
          <p:cNvSpPr>
            <a:spLocks noGrp="1"/>
          </p:cNvSpPr>
          <p:nvPr>
            <p:ph type="body" sz="quarter" idx="10"/>
          </p:nvPr>
        </p:nvSpPr>
        <p:spPr>
          <a:xfrm>
            <a:off x="755715" y="2753690"/>
            <a:ext cx="10680569" cy="1350619"/>
          </a:xfrm>
        </p:spPr>
        <p:txBody>
          <a:bodyPr>
            <a:normAutofit fontScale="85000" lnSpcReduction="10000"/>
          </a:bodyPr>
          <a:lstStyle/>
          <a:p>
            <a:r>
              <a:rPr lang="en-US" dirty="0"/>
              <a:t>NCODA’s 2026 Fall Summit Poster Guidelines &amp; Submission Handbook</a:t>
            </a:r>
          </a:p>
        </p:txBody>
      </p:sp>
    </p:spTree>
    <p:extLst>
      <p:ext uri="{BB962C8B-B14F-4D97-AF65-F5344CB8AC3E}">
        <p14:creationId xmlns:p14="http://schemas.microsoft.com/office/powerpoint/2010/main" val="448877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ADC23-14DA-BDB5-BBE7-F4A3EA92E32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CCE1554-9598-9D22-EC6F-C1A8CBE297F6}"/>
              </a:ext>
            </a:extLst>
          </p:cNvPr>
          <p:cNvPicPr>
            <a:picLocks noChangeAspect="1"/>
          </p:cNvPicPr>
          <p:nvPr/>
        </p:nvPicPr>
        <p:blipFill>
          <a:blip r:embed="rId2"/>
          <a:stretch>
            <a:fillRect/>
          </a:stretch>
        </p:blipFill>
        <p:spPr>
          <a:xfrm>
            <a:off x="5947998" y="6367829"/>
            <a:ext cx="6245467" cy="489438"/>
          </a:xfrm>
          <a:prstGeom prst="rect">
            <a:avLst/>
          </a:prstGeom>
        </p:spPr>
      </p:pic>
      <p:sp>
        <p:nvSpPr>
          <p:cNvPr id="4" name="Title 2">
            <a:extLst>
              <a:ext uri="{FF2B5EF4-FFF2-40B4-BE49-F238E27FC236}">
                <a16:creationId xmlns:a16="http://schemas.microsoft.com/office/drawing/2014/main" id="{75737AE8-1576-B209-4706-37705918A5A4}"/>
              </a:ext>
            </a:extLst>
          </p:cNvPr>
          <p:cNvSpPr txBox="1">
            <a:spLocks/>
          </p:cNvSpPr>
          <p:nvPr/>
        </p:nvSpPr>
        <p:spPr>
          <a:xfrm>
            <a:off x="1376546" y="2829375"/>
            <a:ext cx="3349567" cy="599625"/>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0"/>
                <a:ea typeface="+mj-ea"/>
                <a:cs typeface="+mj-cs"/>
              </a:defRPr>
            </a:lvl1pPr>
          </a:lstStyle>
          <a:p>
            <a:pPr algn="ctr"/>
            <a:r>
              <a:rPr lang="en-US" sz="4000" b="1" dirty="0">
                <a:solidFill>
                  <a:srgbClr val="002B4E"/>
                </a:solidFill>
                <a:latin typeface="Avenir Next LT Pro"/>
              </a:rPr>
              <a:t>Abstract Example #3</a:t>
            </a:r>
            <a:endParaRPr lang="en-US" sz="4000" b="1" dirty="0">
              <a:solidFill>
                <a:srgbClr val="002B4E"/>
              </a:solidFill>
            </a:endParaRPr>
          </a:p>
        </p:txBody>
      </p:sp>
      <p:pic>
        <p:nvPicPr>
          <p:cNvPr id="6" name="Picture 5" descr="A document with text on it&#10;&#10;AI-generated content may be incorrect.">
            <a:extLst>
              <a:ext uri="{FF2B5EF4-FFF2-40B4-BE49-F238E27FC236}">
                <a16:creationId xmlns:a16="http://schemas.microsoft.com/office/drawing/2014/main" id="{DA3485B8-9348-7B85-4900-C39C8A6469AF}"/>
              </a:ext>
            </a:extLst>
          </p:cNvPr>
          <p:cNvPicPr>
            <a:picLocks noChangeAspect="1"/>
          </p:cNvPicPr>
          <p:nvPr/>
        </p:nvPicPr>
        <p:blipFill>
          <a:blip r:embed="rId3"/>
          <a:stretch>
            <a:fillRect/>
          </a:stretch>
        </p:blipFill>
        <p:spPr>
          <a:xfrm>
            <a:off x="5561256" y="104588"/>
            <a:ext cx="5799659" cy="66413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53942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9A366-1222-98BB-DAE5-7910EFCCDAF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DED8944-57F9-7A93-53C8-068170A9680B}"/>
              </a:ext>
            </a:extLst>
          </p:cNvPr>
          <p:cNvSpPr>
            <a:spLocks noGrp="1"/>
          </p:cNvSpPr>
          <p:nvPr>
            <p:ph type="body" sz="quarter" idx="10"/>
          </p:nvPr>
        </p:nvSpPr>
        <p:spPr/>
        <p:txBody>
          <a:bodyPr/>
          <a:lstStyle/>
          <a:p>
            <a:r>
              <a:rPr lang="en-US" dirty="0">
                <a:solidFill>
                  <a:srgbClr val="002B4E"/>
                </a:solidFill>
              </a:rPr>
              <a:t>Abstract Submission Instructions</a:t>
            </a:r>
          </a:p>
        </p:txBody>
      </p:sp>
      <p:sp>
        <p:nvSpPr>
          <p:cNvPr id="4" name="Text Placeholder 3">
            <a:extLst>
              <a:ext uri="{FF2B5EF4-FFF2-40B4-BE49-F238E27FC236}">
                <a16:creationId xmlns:a16="http://schemas.microsoft.com/office/drawing/2014/main" id="{FC4E3078-DB1D-2900-E0E1-F6DBCFA2FC14}"/>
              </a:ext>
            </a:extLst>
          </p:cNvPr>
          <p:cNvSpPr>
            <a:spLocks noGrp="1"/>
          </p:cNvSpPr>
          <p:nvPr>
            <p:ph type="body" sz="quarter" idx="11"/>
          </p:nvPr>
        </p:nvSpPr>
        <p:spPr>
          <a:xfrm>
            <a:off x="735013" y="1235075"/>
            <a:ext cx="10929996" cy="2534040"/>
          </a:xfrm>
        </p:spPr>
        <p:txBody>
          <a:bodyPr vert="horz" lIns="91440" tIns="45720" rIns="91440" bIns="45720" rtlCol="0" anchor="t">
            <a:normAutofit/>
          </a:bodyPr>
          <a:lstStyle/>
          <a:p>
            <a:pPr marL="914400" lvl="1" indent="-457200">
              <a:buFont typeface="+mj-lt"/>
              <a:buAutoNum type="arabicPeriod"/>
            </a:pPr>
            <a:r>
              <a:rPr lang="en-US" sz="1400" dirty="0">
                <a:latin typeface="Avenir Next LT Pro"/>
              </a:rPr>
              <a:t>Complete your abstract and save it as an editable Word document (.doc or .docx)</a:t>
            </a:r>
          </a:p>
          <a:p>
            <a:pPr marL="914400" lvl="1" indent="-457200">
              <a:buFont typeface="+mj-lt"/>
              <a:buAutoNum type="arabicPeriod"/>
            </a:pPr>
            <a:r>
              <a:rPr lang="en-US" sz="1400" dirty="0">
                <a:latin typeface="Avenir Next LT Pro"/>
              </a:rPr>
              <a:t>Email the abstract with the subject line: </a:t>
            </a:r>
          </a:p>
          <a:p>
            <a:pPr marL="457200" lvl="1" indent="0">
              <a:buNone/>
            </a:pPr>
            <a:r>
              <a:rPr lang="en-US" sz="1400" dirty="0">
                <a:latin typeface="Avenir Next LT Pro"/>
              </a:rPr>
              <a:t> 	</a:t>
            </a:r>
            <a:r>
              <a:rPr lang="en-US" sz="1400" b="1" dirty="0">
                <a:latin typeface="Avenir Next LT Pro"/>
              </a:rPr>
              <a:t>2026 Fall Summit Abstract – [Poster Title]  </a:t>
            </a:r>
          </a:p>
          <a:p>
            <a:pPr lvl="3"/>
            <a:r>
              <a:rPr lang="en-US" sz="1400" dirty="0">
                <a:latin typeface="Avenir Next LT Pro"/>
              </a:rPr>
              <a:t>Send to: </a:t>
            </a:r>
            <a:r>
              <a:rPr lang="en-US" sz="1400" dirty="0">
                <a:latin typeface="Avenir Next LT Pro"/>
                <a:hlinkClick r:id="rId2"/>
              </a:rPr>
              <a:t>posterpresentations@ncoda.org</a:t>
            </a:r>
            <a:r>
              <a:rPr lang="en-US" sz="1400" dirty="0">
                <a:latin typeface="Avenir Next LT Pro"/>
              </a:rPr>
              <a:t> </a:t>
            </a:r>
          </a:p>
          <a:p>
            <a:pPr lvl="3"/>
            <a:r>
              <a:rPr lang="en-US" sz="1400" dirty="0">
                <a:latin typeface="Avenir Next LT Pro"/>
              </a:rPr>
              <a:t>CC: your designated committee lead </a:t>
            </a:r>
          </a:p>
          <a:p>
            <a:pPr lvl="3"/>
            <a:r>
              <a:rPr lang="en-US" sz="1400" b="1" dirty="0"/>
              <a:t>If you are an NCODA member, please specify in the body of your email the full name and email address of the presenter you wish to assign complimentary registration to</a:t>
            </a:r>
            <a:r>
              <a:rPr lang="en-US" sz="1400" b="1" dirty="0">
                <a:latin typeface="Avenir Next LT Pro"/>
              </a:rPr>
              <a:t>. If a partner, please disregard this request.</a:t>
            </a:r>
          </a:p>
          <a:p>
            <a:pPr lvl="3"/>
            <a:r>
              <a:rPr lang="en-US" sz="1400" b="1" dirty="0">
                <a:solidFill>
                  <a:srgbClr val="FF0000"/>
                </a:solidFill>
                <a:latin typeface="Avenir Next LT Pro"/>
              </a:rPr>
              <a:t>Deadline: Fri, July 10</a:t>
            </a:r>
          </a:p>
        </p:txBody>
      </p:sp>
      <p:graphicFrame>
        <p:nvGraphicFramePr>
          <p:cNvPr id="3" name="Table 2">
            <a:extLst>
              <a:ext uri="{FF2B5EF4-FFF2-40B4-BE49-F238E27FC236}">
                <a16:creationId xmlns:a16="http://schemas.microsoft.com/office/drawing/2014/main" id="{BE74D8EC-146E-5443-56DF-908B596017C5}"/>
              </a:ext>
            </a:extLst>
          </p:cNvPr>
          <p:cNvGraphicFramePr>
            <a:graphicFrameLocks noGrp="1"/>
          </p:cNvGraphicFramePr>
          <p:nvPr>
            <p:extLst>
              <p:ext uri="{D42A27DB-BD31-4B8C-83A1-F6EECF244321}">
                <p14:modId xmlns:p14="http://schemas.microsoft.com/office/powerpoint/2010/main" val="472185559"/>
              </p:ext>
            </p:extLst>
          </p:nvPr>
        </p:nvGraphicFramePr>
        <p:xfrm>
          <a:off x="2123947" y="3259090"/>
          <a:ext cx="7944106" cy="2949090"/>
        </p:xfrm>
        <a:graphic>
          <a:graphicData uri="http://schemas.openxmlformats.org/drawingml/2006/table">
            <a:tbl>
              <a:tblPr firstRow="1" bandRow="1">
                <a:tableStyleId>{5C22544A-7EE6-4342-B048-85BDC9FD1C3A}</a:tableStyleId>
              </a:tblPr>
              <a:tblGrid>
                <a:gridCol w="3972053">
                  <a:extLst>
                    <a:ext uri="{9D8B030D-6E8A-4147-A177-3AD203B41FA5}">
                      <a16:colId xmlns:a16="http://schemas.microsoft.com/office/drawing/2014/main" val="732340977"/>
                    </a:ext>
                  </a:extLst>
                </a:gridCol>
                <a:gridCol w="3972053">
                  <a:extLst>
                    <a:ext uri="{9D8B030D-6E8A-4147-A177-3AD203B41FA5}">
                      <a16:colId xmlns:a16="http://schemas.microsoft.com/office/drawing/2014/main" val="1400268295"/>
                    </a:ext>
                  </a:extLst>
                </a:gridCol>
              </a:tblGrid>
              <a:tr h="352040">
                <a:tc gridSpan="2">
                  <a:txBody>
                    <a:bodyPr/>
                    <a:lstStyle/>
                    <a:p>
                      <a:r>
                        <a:rPr lang="en-US" sz="1800" dirty="0">
                          <a:latin typeface="Avenir Next LT Pro"/>
                        </a:rPr>
                        <a:t>Committee Lead Contacts (CC the appropriate one): </a:t>
                      </a:r>
                    </a:p>
                  </a:txBody>
                  <a:tcPr>
                    <a:solidFill>
                      <a:srgbClr val="002B4E"/>
                    </a:solidFill>
                  </a:tcPr>
                </a:tc>
                <a:tc hMerge="1">
                  <a:txBody>
                    <a:bodyPr/>
                    <a:lstStyle/>
                    <a:p>
                      <a:endParaRPr lang="en-US"/>
                    </a:p>
                  </a:txBody>
                  <a:tcPr/>
                </a:tc>
                <a:extLst>
                  <a:ext uri="{0D108BD9-81ED-4DB2-BD59-A6C34878D82A}">
                    <a16:rowId xmlns:a16="http://schemas.microsoft.com/office/drawing/2014/main" val="3029684630"/>
                  </a:ext>
                </a:extLst>
              </a:tr>
              <a:tr h="352040">
                <a:tc>
                  <a:txBody>
                    <a:bodyPr/>
                    <a:lstStyle/>
                    <a:p>
                      <a:r>
                        <a:rPr lang="en-US" sz="1800" b="1" dirty="0">
                          <a:solidFill>
                            <a:schemeClr val="bg1"/>
                          </a:solidFill>
                          <a:latin typeface="Avenir Next LT Pro"/>
                        </a:rPr>
                        <a:t>Submitter Role</a:t>
                      </a:r>
                    </a:p>
                  </a:txBody>
                  <a:tcPr>
                    <a:solidFill>
                      <a:srgbClr val="003866"/>
                    </a:solidFill>
                  </a:tcPr>
                </a:tc>
                <a:tc>
                  <a:txBody>
                    <a:bodyPr/>
                    <a:lstStyle/>
                    <a:p>
                      <a:r>
                        <a:rPr lang="en-US" sz="1800" b="1" dirty="0">
                          <a:solidFill>
                            <a:schemeClr val="bg1"/>
                          </a:solidFill>
                          <a:latin typeface="Avenir Next LT Pro"/>
                        </a:rPr>
                        <a:t>Committee Lead</a:t>
                      </a:r>
                    </a:p>
                  </a:txBody>
                  <a:tcPr>
                    <a:solidFill>
                      <a:srgbClr val="003866"/>
                    </a:solidFill>
                  </a:tcPr>
                </a:tc>
                <a:extLst>
                  <a:ext uri="{0D108BD9-81ED-4DB2-BD59-A6C34878D82A}">
                    <a16:rowId xmlns:a16="http://schemas.microsoft.com/office/drawing/2014/main" val="4195250522"/>
                  </a:ext>
                </a:extLst>
              </a:tr>
              <a:tr h="318795">
                <a:tc>
                  <a:txBody>
                    <a:bodyPr/>
                    <a:lstStyle/>
                    <a:p>
                      <a:r>
                        <a:rPr lang="en-US" sz="1400" dirty="0">
                          <a:latin typeface="Avenir Next LT Pro"/>
                        </a:rPr>
                        <a:t>Physicians &amp; Advanced Practice Providers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venir Next LT Pro" panose="020B0504020202020204" pitchFamily="34" charset="77"/>
                          <a:hlinkClick r:id="rId3"/>
                        </a:rPr>
                        <a:t>Corinne.Shamehdi@ncoda.org</a:t>
                      </a:r>
                      <a:endParaRPr lang="en-US" sz="1400" dirty="0">
                        <a:latin typeface="Avenir Next LT Pro" panose="020B0504020202020204" pitchFamily="34" charset="77"/>
                      </a:endParaRPr>
                    </a:p>
                  </a:txBody>
                  <a:tcPr/>
                </a:tc>
                <a:extLst>
                  <a:ext uri="{0D108BD9-81ED-4DB2-BD59-A6C34878D82A}">
                    <a16:rowId xmlns:a16="http://schemas.microsoft.com/office/drawing/2014/main" val="648112962"/>
                  </a:ext>
                </a:extLst>
              </a:tr>
              <a:tr h="318795">
                <a:tc>
                  <a:txBody>
                    <a:bodyPr/>
                    <a:lstStyle/>
                    <a:p>
                      <a:r>
                        <a:rPr lang="en-US" sz="1400" dirty="0">
                          <a:latin typeface="Avenir Next LT Pro"/>
                        </a:rPr>
                        <a:t>Pharmacists</a:t>
                      </a:r>
                    </a:p>
                  </a:txBody>
                  <a:tcPr/>
                </a:tc>
                <a:tc>
                  <a:txBody>
                    <a:bodyPr/>
                    <a:lstStyle/>
                    <a:p>
                      <a:pPr marL="0" marR="0" lvl="0" indent="0" algn="l" defTabSz="914400">
                        <a:lnSpc>
                          <a:spcPct val="100000"/>
                        </a:lnSpc>
                        <a:spcBef>
                          <a:spcPts val="0"/>
                        </a:spcBef>
                        <a:spcAft>
                          <a:spcPts val="0"/>
                        </a:spcAft>
                        <a:buNone/>
                        <a:tabLst/>
                        <a:defRPr/>
                      </a:pPr>
                      <a:r>
                        <a:rPr lang="en-US" sz="1400" dirty="0">
                          <a:effectLst/>
                          <a:latin typeface="Avenir Next LT Pro" panose="020B0504020202020204" pitchFamily="34" charset="77"/>
                          <a:hlinkClick r:id="rId4" tooltip="mailto:Natasha.olson@ncoda.org"/>
                        </a:rPr>
                        <a:t>Natasha.Olson@ncoda.org</a:t>
                      </a:r>
                      <a:endParaRPr lang="en-US" sz="1400" dirty="0">
                        <a:latin typeface="Avenir Next LT Pro" panose="020B0504020202020204" pitchFamily="34" charset="77"/>
                      </a:endParaRPr>
                    </a:p>
                  </a:txBody>
                  <a:tcPr/>
                </a:tc>
                <a:extLst>
                  <a:ext uri="{0D108BD9-81ED-4DB2-BD59-A6C34878D82A}">
                    <a16:rowId xmlns:a16="http://schemas.microsoft.com/office/drawing/2014/main" val="1075793149"/>
                  </a:ext>
                </a:extLst>
              </a:tr>
              <a:tr h="318795">
                <a:tc>
                  <a:txBody>
                    <a:bodyPr/>
                    <a:lstStyle/>
                    <a:p>
                      <a:r>
                        <a:rPr lang="en-US" sz="1400" dirty="0">
                          <a:latin typeface="Avenir Next LT Pro"/>
                        </a:rPr>
                        <a:t>Nurses</a:t>
                      </a:r>
                    </a:p>
                  </a:txBody>
                  <a:tcPr/>
                </a:tc>
                <a:tc>
                  <a:txBody>
                    <a:bodyPr/>
                    <a:lstStyle/>
                    <a:p>
                      <a:r>
                        <a:rPr lang="en-US" sz="1400" dirty="0">
                          <a:latin typeface="Avenir Next LT Pro" panose="020B0504020202020204" pitchFamily="34" charset="77"/>
                          <a:hlinkClick r:id="rId5"/>
                        </a:rPr>
                        <a:t>Mary.Anderson@ncoda.org</a:t>
                      </a:r>
                      <a:endParaRPr lang="en-US" sz="1400" dirty="0">
                        <a:latin typeface="Avenir Next LT Pro" panose="020B0504020202020204" pitchFamily="34" charset="77"/>
                      </a:endParaRPr>
                    </a:p>
                  </a:txBody>
                  <a:tcPr/>
                </a:tc>
                <a:extLst>
                  <a:ext uri="{0D108BD9-81ED-4DB2-BD59-A6C34878D82A}">
                    <a16:rowId xmlns:a16="http://schemas.microsoft.com/office/drawing/2014/main" val="4176287898"/>
                  </a:ext>
                </a:extLst>
              </a:tr>
              <a:tr h="318795">
                <a:tc>
                  <a:txBody>
                    <a:bodyPr/>
                    <a:lstStyle/>
                    <a:p>
                      <a:r>
                        <a:rPr lang="en-US" sz="1400" dirty="0">
                          <a:latin typeface="Avenir Next LT Pro"/>
                        </a:rPr>
                        <a:t>Pharmacy Technicians</a:t>
                      </a:r>
                    </a:p>
                  </a:txBody>
                  <a:tcPr/>
                </a:tc>
                <a:tc>
                  <a:txBody>
                    <a:bodyPr/>
                    <a:lstStyle/>
                    <a:p>
                      <a:r>
                        <a:rPr lang="en-US" sz="1400" dirty="0">
                          <a:latin typeface="Avenir Next LT Pro" panose="020B0504020202020204" pitchFamily="34" charset="77"/>
                          <a:hlinkClick r:id="rId6"/>
                        </a:rPr>
                        <a:t>Taryn.Newsome@ncoda.org</a:t>
                      </a:r>
                      <a:endParaRPr lang="en-US" sz="1400" dirty="0">
                        <a:latin typeface="Avenir Next LT Pro" panose="020B0504020202020204" pitchFamily="34" charset="77"/>
                      </a:endParaRPr>
                    </a:p>
                  </a:txBody>
                  <a:tcPr/>
                </a:tc>
                <a:extLst>
                  <a:ext uri="{0D108BD9-81ED-4DB2-BD59-A6C34878D82A}">
                    <a16:rowId xmlns:a16="http://schemas.microsoft.com/office/drawing/2014/main" val="1609216609"/>
                  </a:ext>
                </a:extLst>
              </a:tr>
              <a:tr h="318795">
                <a:tc>
                  <a:txBody>
                    <a:bodyPr/>
                    <a:lstStyle/>
                    <a:p>
                      <a:r>
                        <a:rPr lang="en-US" sz="1400" dirty="0">
                          <a:latin typeface="Avenir Next LT Pro"/>
                        </a:rPr>
                        <a:t>Residents &amp; Students</a:t>
                      </a:r>
                    </a:p>
                  </a:txBody>
                  <a:tcPr/>
                </a:tc>
                <a:tc>
                  <a:txBody>
                    <a:bodyPr/>
                    <a:lstStyle/>
                    <a:p>
                      <a:r>
                        <a:rPr lang="en-US" sz="1400" dirty="0">
                          <a:latin typeface="Avenir Next LT Pro" panose="020B0504020202020204" pitchFamily="34" charset="77"/>
                          <a:hlinkClick r:id="rId7"/>
                        </a:rPr>
                        <a:t>Mustafa.Abacioglu@ncoda.org</a:t>
                      </a:r>
                      <a:endParaRPr lang="en-US" sz="1400" dirty="0">
                        <a:latin typeface="Avenir Next LT Pro" panose="020B0504020202020204" pitchFamily="34" charset="77"/>
                      </a:endParaRPr>
                    </a:p>
                  </a:txBody>
                  <a:tcPr/>
                </a:tc>
                <a:extLst>
                  <a:ext uri="{0D108BD9-81ED-4DB2-BD59-A6C34878D82A}">
                    <a16:rowId xmlns:a16="http://schemas.microsoft.com/office/drawing/2014/main" val="2200299712"/>
                  </a:ext>
                </a:extLst>
              </a:tr>
              <a:tr h="318795">
                <a:tc>
                  <a:txBody>
                    <a:bodyPr/>
                    <a:lstStyle/>
                    <a:p>
                      <a:r>
                        <a:rPr lang="en-US" sz="1400" dirty="0">
                          <a:latin typeface="Avenir Next LT Pro"/>
                        </a:rPr>
                        <a:t>Industry Partners &amp; Fellows</a:t>
                      </a:r>
                    </a:p>
                  </a:txBody>
                  <a:tcPr/>
                </a:tc>
                <a:tc>
                  <a:txBody>
                    <a:bodyPr/>
                    <a:lstStyle/>
                    <a:p>
                      <a:r>
                        <a:rPr lang="en-US" sz="1400" dirty="0">
                          <a:latin typeface="Avenir Next LT Pro" panose="020B0504020202020204" pitchFamily="34" charset="77"/>
                          <a:hlinkClick r:id="rId8"/>
                        </a:rPr>
                        <a:t>Jonathan.Rivera@ncoda.org</a:t>
                      </a:r>
                      <a:endParaRPr lang="en-US" sz="1400" dirty="0">
                        <a:latin typeface="Avenir Next LT Pro" panose="020B0504020202020204" pitchFamily="34" charset="77"/>
                      </a:endParaRPr>
                    </a:p>
                  </a:txBody>
                  <a:tcPr/>
                </a:tc>
                <a:extLst>
                  <a:ext uri="{0D108BD9-81ED-4DB2-BD59-A6C34878D82A}">
                    <a16:rowId xmlns:a16="http://schemas.microsoft.com/office/drawing/2014/main" val="3750600460"/>
                  </a:ext>
                </a:extLst>
              </a:tr>
              <a:tr h="0">
                <a:tc>
                  <a:txBody>
                    <a:bodyPr/>
                    <a:lstStyle/>
                    <a:p>
                      <a:pPr lvl="0">
                        <a:buNone/>
                      </a:pPr>
                      <a:r>
                        <a:rPr lang="en-US" sz="1400" dirty="0">
                          <a:latin typeface="Avenir Next LT Pro"/>
                        </a:rPr>
                        <a:t>Research Focused (PhD, MS, MA) </a:t>
                      </a:r>
                    </a:p>
                  </a:txBody>
                  <a:tcPr/>
                </a:tc>
                <a:tc>
                  <a:txBody>
                    <a:bodyPr/>
                    <a:lstStyle/>
                    <a:p>
                      <a:pPr lvl="0">
                        <a:buNone/>
                      </a:pPr>
                      <a:r>
                        <a:rPr lang="en-US" sz="1400" dirty="0">
                          <a:latin typeface="Avenir Next LT Pro" panose="020B0504020202020204" pitchFamily="34" charset="77"/>
                          <a:hlinkClick r:id="rId9"/>
                        </a:rPr>
                        <a:t>Brian.Sturgeon@ncoda.org</a:t>
                      </a:r>
                      <a:endParaRPr lang="en-US" sz="1400" dirty="0">
                        <a:latin typeface="Avenir Next LT Pro" panose="020B0504020202020204" pitchFamily="34" charset="77"/>
                      </a:endParaRPr>
                    </a:p>
                  </a:txBody>
                  <a:tcPr/>
                </a:tc>
                <a:extLst>
                  <a:ext uri="{0D108BD9-81ED-4DB2-BD59-A6C34878D82A}">
                    <a16:rowId xmlns:a16="http://schemas.microsoft.com/office/drawing/2014/main" val="505064263"/>
                  </a:ext>
                </a:extLst>
              </a:tr>
            </a:tbl>
          </a:graphicData>
        </a:graphic>
      </p:graphicFrame>
    </p:spTree>
    <p:extLst>
      <p:ext uri="{BB962C8B-B14F-4D97-AF65-F5344CB8AC3E}">
        <p14:creationId xmlns:p14="http://schemas.microsoft.com/office/powerpoint/2010/main" val="2455098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089A5-036B-574F-2DCB-E6C22CA4B5C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8B938F5-8BE4-70E9-28FC-30CCFAE551CF}"/>
              </a:ext>
            </a:extLst>
          </p:cNvPr>
          <p:cNvSpPr>
            <a:spLocks noGrp="1"/>
          </p:cNvSpPr>
          <p:nvPr>
            <p:ph type="body" sz="quarter" idx="10"/>
          </p:nvPr>
        </p:nvSpPr>
        <p:spPr/>
        <p:txBody>
          <a:bodyPr>
            <a:normAutofit fontScale="92500"/>
          </a:bodyPr>
          <a:lstStyle/>
          <a:p>
            <a:r>
              <a:rPr lang="en-US">
                <a:solidFill>
                  <a:srgbClr val="002B4E"/>
                </a:solidFill>
              </a:rPr>
              <a:t>Additional Abstract Information &amp; Next Steps</a:t>
            </a:r>
          </a:p>
        </p:txBody>
      </p:sp>
      <p:sp>
        <p:nvSpPr>
          <p:cNvPr id="4" name="Text Placeholder 3">
            <a:extLst>
              <a:ext uri="{FF2B5EF4-FFF2-40B4-BE49-F238E27FC236}">
                <a16:creationId xmlns:a16="http://schemas.microsoft.com/office/drawing/2014/main" id="{D1B44C2D-9594-34B8-D4FE-D73B6F3ED0DB}"/>
              </a:ext>
            </a:extLst>
          </p:cNvPr>
          <p:cNvSpPr>
            <a:spLocks noGrp="1"/>
          </p:cNvSpPr>
          <p:nvPr>
            <p:ph type="body" sz="quarter" idx="11"/>
          </p:nvPr>
        </p:nvSpPr>
        <p:spPr>
          <a:xfrm>
            <a:off x="735012" y="1586015"/>
            <a:ext cx="10721973" cy="4362023"/>
          </a:xfrm>
        </p:spPr>
        <p:txBody>
          <a:bodyPr vert="horz" lIns="91440" tIns="45720" rIns="91440" bIns="45720" rtlCol="0" anchor="t">
            <a:normAutofit/>
          </a:bodyPr>
          <a:lstStyle/>
          <a:p>
            <a:pPr lvl="1">
              <a:buFont typeface="Arial" panose="020B0604020202020204" pitchFamily="34" charset="0"/>
              <a:buChar char="•"/>
            </a:pPr>
            <a:r>
              <a:rPr lang="en-US" dirty="0">
                <a:latin typeface="Avenir Next LT Pro"/>
              </a:rPr>
              <a:t>You will receive feedback by Fri, July 24</a:t>
            </a:r>
          </a:p>
          <a:p>
            <a:pPr lvl="1">
              <a:buFont typeface="Arial" panose="020B0604020202020204" pitchFamily="34" charset="0"/>
              <a:buChar char="•"/>
            </a:pPr>
            <a:r>
              <a:rPr lang="en-US" dirty="0">
                <a:latin typeface="Avenir Next LT Pro"/>
              </a:rPr>
              <a:t>After revisions, submit your finalized abstract via email to </a:t>
            </a:r>
            <a:r>
              <a:rPr lang="en-US" dirty="0">
                <a:latin typeface="Avenir Next LT Pro"/>
                <a:hlinkClick r:id="rId2"/>
              </a:rPr>
              <a:t>posterpresentations@ncoda.org</a:t>
            </a:r>
            <a:r>
              <a:rPr lang="en-US" dirty="0">
                <a:latin typeface="Avenir Next LT Pro"/>
              </a:rPr>
              <a:t> and CC you designated email lead.</a:t>
            </a:r>
          </a:p>
          <a:p>
            <a:pPr lvl="1">
              <a:buFont typeface="Arial" panose="020B0604020202020204" pitchFamily="34" charset="0"/>
              <a:buChar char="•"/>
            </a:pPr>
            <a:r>
              <a:rPr lang="en-US" b="1" dirty="0">
                <a:solidFill>
                  <a:srgbClr val="FF0000"/>
                </a:solidFill>
                <a:latin typeface="Avenir Next LT Pro"/>
              </a:rPr>
              <a:t>An approved finalized abstract submission is </a:t>
            </a:r>
            <a:r>
              <a:rPr lang="en-US" b="1" u="sng" dirty="0">
                <a:solidFill>
                  <a:srgbClr val="FF0000"/>
                </a:solidFill>
                <a:latin typeface="Avenir Next LT Pro"/>
              </a:rPr>
              <a:t>required</a:t>
            </a:r>
            <a:r>
              <a:rPr lang="en-US" b="1" dirty="0">
                <a:solidFill>
                  <a:srgbClr val="FF0000"/>
                </a:solidFill>
                <a:latin typeface="Avenir Next LT Pro"/>
              </a:rPr>
              <a:t> for your poster to be accepted and featured at the Fall Summit. </a:t>
            </a:r>
          </a:p>
          <a:p>
            <a:pPr lvl="1">
              <a:buFont typeface="Arial" panose="020B0604020202020204" pitchFamily="34" charset="0"/>
              <a:buChar char="•"/>
            </a:pPr>
            <a:r>
              <a:rPr lang="en-US" dirty="0">
                <a:latin typeface="Avenir Next LT Pro"/>
              </a:rPr>
              <a:t>If abstract feedback is provided, your final revised submission is due by </a:t>
            </a:r>
            <a:r>
              <a:rPr lang="en-US" b="1" dirty="0">
                <a:solidFill>
                  <a:srgbClr val="FF0000"/>
                </a:solidFill>
                <a:latin typeface="Avenir Next LT Pro"/>
              </a:rPr>
              <a:t>Fri, July 31</a:t>
            </a:r>
          </a:p>
          <a:p>
            <a:pPr lvl="2">
              <a:buFont typeface="Arial" panose="020B0604020202020204" pitchFamily="34" charset="0"/>
              <a:buChar char="•"/>
            </a:pPr>
            <a:r>
              <a:rPr lang="en-US" sz="1800" dirty="0">
                <a:latin typeface="Avenir Next LT Pro"/>
              </a:rPr>
              <a:t>Email the abstract with the subject line: </a:t>
            </a:r>
          </a:p>
          <a:p>
            <a:pPr marL="457200" lvl="1" indent="0">
              <a:buNone/>
            </a:pPr>
            <a:r>
              <a:rPr lang="en-US" sz="1800" dirty="0">
                <a:latin typeface="Avenir Next LT Pro"/>
              </a:rPr>
              <a:t> 	</a:t>
            </a:r>
            <a:r>
              <a:rPr lang="en-US" sz="1800" b="1" dirty="0">
                <a:latin typeface="Avenir Next LT Pro"/>
              </a:rPr>
              <a:t>2026 Fall Summit Abstract – [Poster Title] </a:t>
            </a:r>
          </a:p>
          <a:p>
            <a:pPr lvl="3">
              <a:buFont typeface="Courier New" panose="02070309020205020404" pitchFamily="49" charset="0"/>
              <a:buChar char="o"/>
            </a:pPr>
            <a:r>
              <a:rPr lang="en-US" sz="1800" dirty="0">
                <a:latin typeface="Avenir Next LT Pro"/>
              </a:rPr>
              <a:t>Send to: </a:t>
            </a:r>
            <a:r>
              <a:rPr lang="en-US" sz="1800" dirty="0">
                <a:latin typeface="Avenir Next LT Pro"/>
                <a:hlinkClick r:id="rId2"/>
              </a:rPr>
              <a:t>posterpresentations@ncoda.org</a:t>
            </a:r>
            <a:r>
              <a:rPr lang="en-US" sz="1800" dirty="0">
                <a:latin typeface="Avenir Next LT Pro"/>
              </a:rPr>
              <a:t> </a:t>
            </a:r>
          </a:p>
          <a:p>
            <a:pPr lvl="3">
              <a:buFont typeface="Courier New" panose="02070309020205020404" pitchFamily="49" charset="0"/>
              <a:buChar char="o"/>
            </a:pPr>
            <a:r>
              <a:rPr lang="en-US" sz="1800" dirty="0">
                <a:latin typeface="Avenir Next LT Pro"/>
              </a:rPr>
              <a:t>CC: your designated committee lead </a:t>
            </a:r>
            <a:endParaRPr lang="en-US" dirty="0">
              <a:solidFill>
                <a:srgbClr val="FF0000"/>
              </a:solidFill>
              <a:latin typeface="Avenir Next LT Pro"/>
            </a:endParaRPr>
          </a:p>
          <a:p>
            <a:pPr lvl="1">
              <a:buFont typeface="Arial" panose="020B0604020202020204" pitchFamily="34" charset="0"/>
              <a:buChar char="•"/>
            </a:pPr>
            <a:r>
              <a:rPr lang="en-US" dirty="0">
                <a:latin typeface="Avenir Next LT Pro"/>
              </a:rPr>
              <a:t>Begin working on your poster using the approved abstract edits.</a:t>
            </a:r>
          </a:p>
        </p:txBody>
      </p:sp>
    </p:spTree>
    <p:extLst>
      <p:ext uri="{BB962C8B-B14F-4D97-AF65-F5344CB8AC3E}">
        <p14:creationId xmlns:p14="http://schemas.microsoft.com/office/powerpoint/2010/main" val="2376842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58E63462-6E76-C73D-5EB0-0433F5307028}"/>
              </a:ext>
            </a:extLst>
          </p:cNvPr>
          <p:cNvSpPr>
            <a:spLocks noGrp="1"/>
          </p:cNvSpPr>
          <p:nvPr>
            <p:ph type="body" sz="quarter" idx="10"/>
          </p:nvPr>
        </p:nvSpPr>
        <p:spPr>
          <a:xfrm>
            <a:off x="735013" y="1198727"/>
            <a:ext cx="10721974" cy="698500"/>
          </a:xfrm>
        </p:spPr>
        <p:txBody>
          <a:bodyPr vert="horz" lIns="91440" tIns="45720" rIns="91440" bIns="45720" rtlCol="0" anchor="t">
            <a:normAutofit fontScale="92500" lnSpcReduction="20000"/>
          </a:bodyPr>
          <a:lstStyle/>
          <a:p>
            <a:r>
              <a:rPr lang="en-US" dirty="0">
                <a:solidFill>
                  <a:srgbClr val="002B4E"/>
                </a:solidFill>
                <a:latin typeface="Avenir Next LT Pro"/>
              </a:rPr>
              <a:t>Poster Example #1</a:t>
            </a:r>
          </a:p>
        </p:txBody>
      </p:sp>
      <p:pic>
        <p:nvPicPr>
          <p:cNvPr id="3" name="Picture 2" descr="A screenshot of a computer&#10;&#10;AI-generated content may be incorrect.">
            <a:extLst>
              <a:ext uri="{FF2B5EF4-FFF2-40B4-BE49-F238E27FC236}">
                <a16:creationId xmlns:a16="http://schemas.microsoft.com/office/drawing/2014/main" id="{FFBB5F54-1939-C242-CD3F-B0ED212E2568}"/>
              </a:ext>
            </a:extLst>
          </p:cNvPr>
          <p:cNvPicPr>
            <a:picLocks noChangeAspect="1"/>
          </p:cNvPicPr>
          <p:nvPr/>
        </p:nvPicPr>
        <p:blipFill>
          <a:blip r:embed="rId2"/>
          <a:stretch>
            <a:fillRect/>
          </a:stretch>
        </p:blipFill>
        <p:spPr>
          <a:xfrm>
            <a:off x="1915802" y="2017282"/>
            <a:ext cx="8368976" cy="4703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45709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12EAF-1B6E-CB31-8BCC-94466A35AC5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3048E4D-E70E-7626-E613-97D6DB35B002}"/>
              </a:ext>
            </a:extLst>
          </p:cNvPr>
          <p:cNvSpPr>
            <a:spLocks noGrp="1"/>
          </p:cNvSpPr>
          <p:nvPr>
            <p:ph type="body" sz="quarter" idx="10"/>
          </p:nvPr>
        </p:nvSpPr>
        <p:spPr>
          <a:xfrm>
            <a:off x="735013" y="1198727"/>
            <a:ext cx="10721974" cy="698500"/>
          </a:xfrm>
        </p:spPr>
        <p:txBody>
          <a:bodyPr vert="horz" lIns="91440" tIns="45720" rIns="91440" bIns="45720" rtlCol="0" anchor="t">
            <a:normAutofit fontScale="92500" lnSpcReduction="20000"/>
          </a:bodyPr>
          <a:lstStyle/>
          <a:p>
            <a:r>
              <a:rPr lang="en-US" dirty="0">
                <a:solidFill>
                  <a:srgbClr val="002B4E"/>
                </a:solidFill>
                <a:latin typeface="Avenir Next LT Pro"/>
              </a:rPr>
              <a:t>Poster Example #2</a:t>
            </a:r>
          </a:p>
        </p:txBody>
      </p:sp>
      <p:pic>
        <p:nvPicPr>
          <p:cNvPr id="5" name="Picture 4" descr="A group of people posing for a photo&#10;&#10;AI-generated content may be incorrect.">
            <a:extLst>
              <a:ext uri="{FF2B5EF4-FFF2-40B4-BE49-F238E27FC236}">
                <a16:creationId xmlns:a16="http://schemas.microsoft.com/office/drawing/2014/main" id="{4883AF57-AA71-3397-6727-2B11C2C3BF08}"/>
              </a:ext>
            </a:extLst>
          </p:cNvPr>
          <p:cNvPicPr>
            <a:picLocks noChangeAspect="1"/>
          </p:cNvPicPr>
          <p:nvPr/>
        </p:nvPicPr>
        <p:blipFill>
          <a:blip r:embed="rId2"/>
          <a:stretch>
            <a:fillRect/>
          </a:stretch>
        </p:blipFill>
        <p:spPr>
          <a:xfrm>
            <a:off x="1842522" y="1895929"/>
            <a:ext cx="8497887" cy="47806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63410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8E7EE-22AB-E631-3B8E-10E55CD8C67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1F19E57-FF3C-9792-C4EA-1569CF05BA87}"/>
              </a:ext>
            </a:extLst>
          </p:cNvPr>
          <p:cNvSpPr>
            <a:spLocks noGrp="1"/>
          </p:cNvSpPr>
          <p:nvPr>
            <p:ph type="body" sz="quarter" idx="10"/>
          </p:nvPr>
        </p:nvSpPr>
        <p:spPr>
          <a:xfrm>
            <a:off x="735013" y="1198727"/>
            <a:ext cx="10721974" cy="698500"/>
          </a:xfrm>
        </p:spPr>
        <p:txBody>
          <a:bodyPr vert="horz" lIns="91440" tIns="45720" rIns="91440" bIns="45720" rtlCol="0" anchor="t">
            <a:normAutofit fontScale="92500" lnSpcReduction="20000"/>
          </a:bodyPr>
          <a:lstStyle/>
          <a:p>
            <a:r>
              <a:rPr lang="en-US" dirty="0">
                <a:solidFill>
                  <a:srgbClr val="002B4E"/>
                </a:solidFill>
                <a:latin typeface="Avenir Next LT Pro"/>
              </a:rPr>
              <a:t>Poster Example #3</a:t>
            </a:r>
            <a:endParaRPr lang="en-US" dirty="0">
              <a:solidFill>
                <a:srgbClr val="002B4E"/>
              </a:solidFill>
            </a:endParaRPr>
          </a:p>
        </p:txBody>
      </p:sp>
      <p:pic>
        <p:nvPicPr>
          <p:cNvPr id="5" name="Picture 4" descr="A close-up of a poster&#10;&#10;AI-generated content may be incorrect.">
            <a:extLst>
              <a:ext uri="{FF2B5EF4-FFF2-40B4-BE49-F238E27FC236}">
                <a16:creationId xmlns:a16="http://schemas.microsoft.com/office/drawing/2014/main" id="{ABC499E7-BDB8-56AD-107F-A4DC9B6134AB}"/>
              </a:ext>
            </a:extLst>
          </p:cNvPr>
          <p:cNvPicPr>
            <a:picLocks noChangeAspect="1"/>
          </p:cNvPicPr>
          <p:nvPr/>
        </p:nvPicPr>
        <p:blipFill>
          <a:blip r:embed="rId2"/>
          <a:stretch>
            <a:fillRect/>
          </a:stretch>
        </p:blipFill>
        <p:spPr>
          <a:xfrm>
            <a:off x="1912189" y="1902806"/>
            <a:ext cx="8353247" cy="47345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20145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CD4EA-5ADE-2AFE-A5B5-2D268A0585B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7E39995-5013-3FFF-5EE6-496C05788FFA}"/>
              </a:ext>
            </a:extLst>
          </p:cNvPr>
          <p:cNvSpPr>
            <a:spLocks noGrp="1"/>
          </p:cNvSpPr>
          <p:nvPr>
            <p:ph type="body" sz="quarter" idx="10"/>
          </p:nvPr>
        </p:nvSpPr>
        <p:spPr/>
        <p:txBody>
          <a:bodyPr vert="horz" lIns="91440" tIns="45720" rIns="91440" bIns="45720" rtlCol="0" anchor="t">
            <a:normAutofit/>
          </a:bodyPr>
          <a:lstStyle/>
          <a:p>
            <a:r>
              <a:rPr lang="en-US" dirty="0">
                <a:solidFill>
                  <a:srgbClr val="002B4E"/>
                </a:solidFill>
                <a:latin typeface="Avenir Next LT Pro"/>
                <a:cs typeface="Arial"/>
              </a:rPr>
              <a:t>Poster Submission</a:t>
            </a:r>
            <a:endParaRPr lang="en-US" dirty="0">
              <a:solidFill>
                <a:srgbClr val="002B4E"/>
              </a:solidFill>
            </a:endParaRPr>
          </a:p>
        </p:txBody>
      </p:sp>
      <p:sp>
        <p:nvSpPr>
          <p:cNvPr id="4" name="Text Placeholder 3">
            <a:extLst>
              <a:ext uri="{FF2B5EF4-FFF2-40B4-BE49-F238E27FC236}">
                <a16:creationId xmlns:a16="http://schemas.microsoft.com/office/drawing/2014/main" id="{D2BD6C18-288A-B187-A4F2-8F9E9DF86622}"/>
              </a:ext>
            </a:extLst>
          </p:cNvPr>
          <p:cNvSpPr>
            <a:spLocks noGrp="1"/>
          </p:cNvSpPr>
          <p:nvPr>
            <p:ph type="body" sz="quarter" idx="11"/>
          </p:nvPr>
        </p:nvSpPr>
        <p:spPr>
          <a:xfrm>
            <a:off x="735012" y="1586015"/>
            <a:ext cx="10721973" cy="4362023"/>
          </a:xfrm>
        </p:spPr>
        <p:txBody>
          <a:bodyPr vert="horz" lIns="91440" tIns="45720" rIns="91440" bIns="45720" rtlCol="0" anchor="t">
            <a:normAutofit/>
          </a:bodyPr>
          <a:lstStyle/>
          <a:p>
            <a:pPr lvl="1">
              <a:buFont typeface="Arial" panose="020B0604020202020204" pitchFamily="34" charset="0"/>
              <a:buChar char="•"/>
            </a:pPr>
            <a:r>
              <a:rPr lang="en-US" dirty="0">
                <a:latin typeface="Avenir Next LT Pro"/>
              </a:rPr>
              <a:t>You can submit your poster by filling out the survey “Fall Summit Poster Submission” found in this </a:t>
            </a:r>
            <a:r>
              <a:rPr lang="en-US" dirty="0">
                <a:latin typeface="Avenir Next LT Pro"/>
                <a:hlinkClick r:id="rId2"/>
              </a:rPr>
              <a:t>link</a:t>
            </a:r>
            <a:endParaRPr lang="en-US" dirty="0">
              <a:latin typeface="Avenir Next LT Pro"/>
              <a:hlinkClick r:id="rId3"/>
            </a:endParaRPr>
          </a:p>
          <a:p>
            <a:pPr lvl="2" indent="-285750">
              <a:buFont typeface="Wingdings" panose="020B0604020202020204" pitchFamily="34" charset="0"/>
              <a:buChar char="§"/>
            </a:pPr>
            <a:r>
              <a:rPr lang="en-US" i="1" dirty="0">
                <a:latin typeface="Avenir Next LT Pro"/>
              </a:rPr>
              <a:t>The poster submission link will open on Mon, Aug 1</a:t>
            </a:r>
          </a:p>
          <a:p>
            <a:pPr lvl="1">
              <a:buFont typeface="Arial" panose="020B0604020202020204" pitchFamily="34" charset="0"/>
              <a:buChar char="•"/>
            </a:pPr>
            <a:r>
              <a:rPr lang="en-US" dirty="0">
                <a:latin typeface="Avenir Next LT Pro"/>
              </a:rPr>
              <a:t>Please submit your poster by </a:t>
            </a:r>
            <a:r>
              <a:rPr lang="en-US" b="1" dirty="0">
                <a:solidFill>
                  <a:srgbClr val="FF0000"/>
                </a:solidFill>
                <a:latin typeface="Avenir Next LT Pro"/>
              </a:rPr>
              <a:t>Fri, Aug 28</a:t>
            </a:r>
          </a:p>
          <a:p>
            <a:pPr lvl="1">
              <a:buFont typeface="Arial" panose="020B0604020202020204" pitchFamily="34" charset="0"/>
              <a:buChar char="•"/>
            </a:pPr>
            <a:r>
              <a:rPr lang="en-US" dirty="0">
                <a:latin typeface="Avenir Next LT Pro"/>
              </a:rPr>
              <a:t>If accepted, you may receive feedback on your poster by Fri, Sept 11</a:t>
            </a:r>
          </a:p>
          <a:p>
            <a:pPr lvl="1">
              <a:buFont typeface="Arial" panose="020B0604020202020204" pitchFamily="34" charset="0"/>
              <a:buChar char="•"/>
            </a:pPr>
            <a:r>
              <a:rPr lang="en-US" dirty="0">
                <a:latin typeface="Avenir Next LT Pro"/>
              </a:rPr>
              <a:t>After completing your requested revisions, please submit your finalized poster via email to </a:t>
            </a:r>
            <a:r>
              <a:rPr lang="en-US" dirty="0">
                <a:latin typeface="Avenir Next LT Pro"/>
                <a:hlinkClick r:id="rId4"/>
              </a:rPr>
              <a:t>posterpresentations@ncoda.org</a:t>
            </a:r>
            <a:r>
              <a:rPr lang="en-US" dirty="0">
                <a:latin typeface="Avenir Next LT Pro"/>
              </a:rPr>
              <a:t> and CC you designated email lead by </a:t>
            </a:r>
            <a:r>
              <a:rPr lang="en-US" b="1" dirty="0">
                <a:solidFill>
                  <a:srgbClr val="FF0000"/>
                </a:solidFill>
                <a:latin typeface="Avenir Next LT Pro"/>
              </a:rPr>
              <a:t>Fri, Sept 18</a:t>
            </a:r>
            <a:r>
              <a:rPr lang="en-US" dirty="0">
                <a:latin typeface="Avenir Next LT Pro"/>
              </a:rPr>
              <a:t>. There is no need to resubmit via the survey. </a:t>
            </a:r>
          </a:p>
        </p:txBody>
      </p:sp>
      <p:sp>
        <p:nvSpPr>
          <p:cNvPr id="5" name="Rectangle 4">
            <a:extLst>
              <a:ext uri="{FF2B5EF4-FFF2-40B4-BE49-F238E27FC236}">
                <a16:creationId xmlns:a16="http://schemas.microsoft.com/office/drawing/2014/main" id="{8274FA8D-DA8A-595E-9810-C2D3238DFF6B}"/>
              </a:ext>
            </a:extLst>
          </p:cNvPr>
          <p:cNvSpPr/>
          <p:nvPr/>
        </p:nvSpPr>
        <p:spPr>
          <a:xfrm>
            <a:off x="2144660" y="5107380"/>
            <a:ext cx="7902676" cy="840658"/>
          </a:xfrm>
          <a:prstGeom prst="rect">
            <a:avLst/>
          </a:prstGeom>
          <a:solidFill>
            <a:srgbClr val="0030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venir Next LT Pro" panose="020B0504020202020204" pitchFamily="34" charset="77"/>
              </a:rPr>
              <a:t>You will receive the 2026 Fall Summit poster schedule by Fri, Sept 25</a:t>
            </a:r>
          </a:p>
        </p:txBody>
      </p:sp>
    </p:spTree>
    <p:extLst>
      <p:ext uri="{BB962C8B-B14F-4D97-AF65-F5344CB8AC3E}">
        <p14:creationId xmlns:p14="http://schemas.microsoft.com/office/powerpoint/2010/main" val="2764597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50AE1-CC11-FF56-1FA6-4D5F30603F9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06A7E2A-CC44-502B-0EAA-34BE776D9CE0}"/>
              </a:ext>
            </a:extLst>
          </p:cNvPr>
          <p:cNvSpPr>
            <a:spLocks noGrp="1"/>
          </p:cNvSpPr>
          <p:nvPr>
            <p:ph type="body" sz="quarter" idx="10"/>
          </p:nvPr>
        </p:nvSpPr>
        <p:spPr/>
        <p:txBody>
          <a:bodyPr>
            <a:normAutofit/>
          </a:bodyPr>
          <a:lstStyle/>
          <a:p>
            <a:r>
              <a:rPr lang="en-US" dirty="0">
                <a:solidFill>
                  <a:srgbClr val="002B4E"/>
                </a:solidFill>
              </a:rPr>
              <a:t>Poster Submission Alternative</a:t>
            </a:r>
          </a:p>
        </p:txBody>
      </p:sp>
      <p:sp>
        <p:nvSpPr>
          <p:cNvPr id="4" name="Text Placeholder 3">
            <a:extLst>
              <a:ext uri="{FF2B5EF4-FFF2-40B4-BE49-F238E27FC236}">
                <a16:creationId xmlns:a16="http://schemas.microsoft.com/office/drawing/2014/main" id="{250B38C7-6DD5-8C65-F3DC-9C50E1115BCC}"/>
              </a:ext>
            </a:extLst>
          </p:cNvPr>
          <p:cNvSpPr>
            <a:spLocks noGrp="1"/>
          </p:cNvSpPr>
          <p:nvPr>
            <p:ph type="body" sz="quarter" idx="11"/>
          </p:nvPr>
        </p:nvSpPr>
        <p:spPr>
          <a:xfrm>
            <a:off x="735012" y="1232510"/>
            <a:ext cx="10721973" cy="4715528"/>
          </a:xfrm>
        </p:spPr>
        <p:txBody>
          <a:bodyPr vert="horz" lIns="91440" tIns="45720" rIns="91440" bIns="45720" rtlCol="0" anchor="t">
            <a:noAutofit/>
          </a:bodyPr>
          <a:lstStyle/>
          <a:p>
            <a:pPr lvl="1">
              <a:buFont typeface="Arial" panose="02070309020205020404" pitchFamily="49" charset="0"/>
              <a:buChar char="•"/>
            </a:pPr>
            <a:r>
              <a:rPr lang="en-US" sz="1300" dirty="0">
                <a:latin typeface="Avenir Next LT Pro"/>
              </a:rPr>
              <a:t>If you are unable to submit your poster via Google Forms, you may email it as a PowerPoint (.pptx) or PDF (16:9 ratio, 1920x1080 </a:t>
            </a:r>
            <a:r>
              <a:rPr lang="en-US" sz="1300" dirty="0" err="1">
                <a:latin typeface="Avenir Next LT Pro"/>
              </a:rPr>
              <a:t>px</a:t>
            </a:r>
            <a:r>
              <a:rPr lang="en-US" sz="1300" dirty="0">
                <a:latin typeface="Avenir Next LT Pro"/>
              </a:rPr>
              <a:t>, 300 dpi)</a:t>
            </a:r>
            <a:endParaRPr lang="en-US" sz="1300" dirty="0"/>
          </a:p>
          <a:p>
            <a:pPr lvl="1">
              <a:buFont typeface="Arial" panose="02070309020205020404" pitchFamily="49" charset="0"/>
              <a:buChar char="•"/>
            </a:pPr>
            <a:r>
              <a:rPr lang="en-US" sz="1300" dirty="0">
                <a:latin typeface="Avenir Next LT Pro"/>
              </a:rPr>
              <a:t>Email the poster with the subject line: </a:t>
            </a:r>
          </a:p>
          <a:p>
            <a:pPr lvl="2">
              <a:buFont typeface="Courier New" panose="020B0604020202020204" pitchFamily="34" charset="0"/>
              <a:buChar char="o"/>
            </a:pPr>
            <a:r>
              <a:rPr lang="en-US" sz="1300" b="1" dirty="0">
                <a:latin typeface="Avenir Next LT Pro"/>
              </a:rPr>
              <a:t>2026 Fall Summit Poster – [Poster Title]</a:t>
            </a:r>
          </a:p>
          <a:p>
            <a:pPr lvl="2">
              <a:buFont typeface="Courier New" panose="020B0604020202020204" pitchFamily="34" charset="0"/>
              <a:buChar char="o"/>
            </a:pPr>
            <a:r>
              <a:rPr lang="en-US" sz="1300" dirty="0">
                <a:latin typeface="Avenir Next LT Pro"/>
              </a:rPr>
              <a:t>Send to: </a:t>
            </a:r>
            <a:r>
              <a:rPr lang="en-US" sz="1300" dirty="0">
                <a:latin typeface="Avenir Next LT Pro"/>
                <a:hlinkClick r:id="rId2"/>
              </a:rPr>
              <a:t>posterpresentations@ncoda.org</a:t>
            </a:r>
            <a:r>
              <a:rPr lang="en-US" sz="1300" dirty="0">
                <a:latin typeface="Avenir Next LT Pro"/>
              </a:rPr>
              <a:t> </a:t>
            </a:r>
            <a:endParaRPr lang="en-US" sz="1300" dirty="0"/>
          </a:p>
          <a:p>
            <a:pPr lvl="2">
              <a:buFont typeface="Courier New" panose="020B0604020202020204" pitchFamily="34" charset="0"/>
              <a:buChar char="o"/>
            </a:pPr>
            <a:r>
              <a:rPr lang="en-US" sz="1300" dirty="0">
                <a:latin typeface="Avenir Next LT Pro"/>
              </a:rPr>
              <a:t>CC: your designated committee lead </a:t>
            </a:r>
            <a:endParaRPr lang="en-US" sz="1300" dirty="0">
              <a:solidFill>
                <a:srgbClr val="000000"/>
              </a:solidFill>
              <a:latin typeface="Avenir Next LT Pro"/>
            </a:endParaRPr>
          </a:p>
          <a:p>
            <a:pPr lvl="2">
              <a:buFont typeface="Courier New" panose="020B0604020202020204" pitchFamily="34" charset="0"/>
              <a:buChar char="o"/>
            </a:pPr>
            <a:r>
              <a:rPr lang="en-US" sz="1300" b="1" dirty="0">
                <a:solidFill>
                  <a:srgbClr val="FF0000"/>
                </a:solidFill>
                <a:latin typeface="Avenir Next LT Pro"/>
              </a:rPr>
              <a:t>Deadline: Fri, Aug 28</a:t>
            </a:r>
            <a:endParaRPr lang="en-US" sz="1300" dirty="0">
              <a:latin typeface="Avenir Next LT Pro"/>
            </a:endParaRPr>
          </a:p>
          <a:p>
            <a:pPr lvl="1">
              <a:buFont typeface="Arial" panose="020B0604020202020204" pitchFamily="34" charset="0"/>
              <a:buChar char="•"/>
            </a:pPr>
            <a:r>
              <a:rPr lang="en-US" sz="1300" b="1" dirty="0">
                <a:latin typeface="Avenir Next LT Pro"/>
              </a:rPr>
              <a:t>Include the following information in your email: </a:t>
            </a:r>
          </a:p>
          <a:p>
            <a:pPr lvl="2">
              <a:buFont typeface="Courier New" panose="020B0604020202020204" pitchFamily="34" charset="0"/>
              <a:buChar char="o"/>
            </a:pPr>
            <a:r>
              <a:rPr lang="en-US" sz="1300" dirty="0">
                <a:latin typeface="Avenir Next LT Pro"/>
              </a:rPr>
              <a:t>Your name (First Name Last Name) and associated credentials (if applicable): </a:t>
            </a:r>
          </a:p>
          <a:p>
            <a:pPr lvl="2">
              <a:buFont typeface="Courier New" panose="020B0604020202020204" pitchFamily="34" charset="0"/>
              <a:buChar char="o"/>
            </a:pPr>
            <a:r>
              <a:rPr lang="en-US" sz="1300" dirty="0">
                <a:latin typeface="Avenir Next LT Pro"/>
              </a:rPr>
              <a:t>Preferred contact email for the person submitting the poster(s): </a:t>
            </a:r>
          </a:p>
          <a:p>
            <a:pPr lvl="2">
              <a:buFont typeface="Courier New" panose="020B0604020202020204" pitchFamily="34" charset="0"/>
              <a:buChar char="o"/>
            </a:pPr>
            <a:r>
              <a:rPr lang="en-US" sz="1300" dirty="0">
                <a:latin typeface="Avenir Next LT Pro"/>
              </a:rPr>
              <a:t>Poster presenter(s) name(s) (First Name Last Name) and associated credentials (if applicable): </a:t>
            </a:r>
          </a:p>
          <a:p>
            <a:pPr lvl="2">
              <a:buFont typeface="Courier New" panose="020B0604020202020204" pitchFamily="34" charset="0"/>
              <a:buChar char="o"/>
            </a:pPr>
            <a:r>
              <a:rPr lang="en-US" sz="1300" dirty="0">
                <a:latin typeface="Avenir Next LT Pro"/>
              </a:rPr>
              <a:t>Poster presenter(s) preferred contact email: </a:t>
            </a:r>
          </a:p>
          <a:p>
            <a:pPr lvl="2">
              <a:buFont typeface="Courier New" panose="020B0604020202020204" pitchFamily="34" charset="0"/>
              <a:buChar char="o"/>
            </a:pPr>
            <a:r>
              <a:rPr lang="en-US" sz="1300" dirty="0">
                <a:latin typeface="Avenir Next LT Pro"/>
              </a:rPr>
              <a:t>Poster presenter(s) affiliated institution/organization/university: </a:t>
            </a:r>
          </a:p>
          <a:p>
            <a:pPr lvl="2">
              <a:buFont typeface="Courier New" panose="020B0604020202020204" pitchFamily="34" charset="0"/>
              <a:buChar char="o"/>
            </a:pPr>
            <a:r>
              <a:rPr lang="en-US" sz="1300" dirty="0">
                <a:latin typeface="Avenir Next LT Pro"/>
              </a:rPr>
              <a:t>Names and emails of individuals to include on NCODA poster communications (other than the person submitting or the presenter(s)). List names and emails. If not applicable, type "N/A": </a:t>
            </a:r>
          </a:p>
          <a:p>
            <a:pPr lvl="2">
              <a:buFont typeface="Courier New" panose="020B0604020202020204" pitchFamily="34" charset="0"/>
              <a:buChar char="o"/>
            </a:pPr>
            <a:r>
              <a:rPr lang="en-US" sz="1300" dirty="0">
                <a:latin typeface="Avenir Next LT Pro"/>
              </a:rPr>
              <a:t>Poster title (exactly as it appears on the poster): </a:t>
            </a:r>
          </a:p>
          <a:p>
            <a:pPr lvl="2">
              <a:buFont typeface="Courier New" panose="020B0604020202020204" pitchFamily="34" charset="0"/>
              <a:buChar char="o"/>
            </a:pPr>
            <a:r>
              <a:rPr lang="en-US" sz="1300" dirty="0">
                <a:latin typeface="Avenir Next LT Pro"/>
              </a:rPr>
              <a:t>Poster category (select one):  (Case Report, Education/Training, Hot Topic, Original Research, Review): </a:t>
            </a:r>
          </a:p>
          <a:p>
            <a:pPr lvl="2">
              <a:buFont typeface="Courier New" panose="020B0604020202020204" pitchFamily="34" charset="0"/>
              <a:buChar char="o"/>
            </a:pPr>
            <a:r>
              <a:rPr lang="en-US" sz="1300" dirty="0">
                <a:latin typeface="Avenir Next LT Pro"/>
              </a:rPr>
              <a:t>Consent for use of abstract and poster in event materials and online: (Yes/No)</a:t>
            </a:r>
          </a:p>
          <a:p>
            <a:pPr lvl="2">
              <a:buFont typeface="Courier New" panose="020B0604020202020204" pitchFamily="34" charset="0"/>
              <a:buChar char="o"/>
            </a:pPr>
            <a:r>
              <a:rPr lang="en-US" sz="1300" dirty="0">
                <a:latin typeface="Avenir Next LT Pro"/>
              </a:rPr>
              <a:t>Are any of the posters being submitted a Trial-in-Progress (TIP) or Encore. If yes, include the poster titles and identify whether each is a TIP or encore. If not applicable, type "N/A": </a:t>
            </a:r>
          </a:p>
          <a:p>
            <a:pPr lvl="2">
              <a:buFont typeface="Courier New" panose="020B0604020202020204" pitchFamily="34" charset="0"/>
              <a:buChar char="o"/>
            </a:pPr>
            <a:r>
              <a:rPr lang="en-US" sz="1300" dirty="0">
                <a:latin typeface="Avenir Next LT Pro"/>
              </a:rPr>
              <a:t>Special requests or accommodations needed. If not applicable, type “N/A”:</a:t>
            </a:r>
          </a:p>
          <a:p>
            <a:pPr lvl="2">
              <a:buFont typeface="Courier New" panose="020B0604020202020204" pitchFamily="34" charset="0"/>
              <a:buChar char="o"/>
            </a:pPr>
            <a:endParaRPr lang="en-US" dirty="0">
              <a:highlight>
                <a:srgbClr val="FFFF00"/>
              </a:highlight>
              <a:latin typeface="Avenir Next LT Pro"/>
            </a:endParaRPr>
          </a:p>
        </p:txBody>
      </p:sp>
    </p:spTree>
    <p:extLst>
      <p:ext uri="{BB962C8B-B14F-4D97-AF65-F5344CB8AC3E}">
        <p14:creationId xmlns:p14="http://schemas.microsoft.com/office/powerpoint/2010/main" val="1287121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5F4F0-DC86-B269-5820-0037D0ABB2E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9BFF6A4-E639-613C-5A0A-C8C77D6C82C4}"/>
              </a:ext>
            </a:extLst>
          </p:cNvPr>
          <p:cNvSpPr>
            <a:spLocks noGrp="1"/>
          </p:cNvSpPr>
          <p:nvPr>
            <p:ph type="body" sz="quarter" idx="10"/>
          </p:nvPr>
        </p:nvSpPr>
        <p:spPr/>
        <p:txBody>
          <a:bodyPr>
            <a:normAutofit/>
          </a:bodyPr>
          <a:lstStyle/>
          <a:p>
            <a:r>
              <a:rPr lang="en-US" dirty="0">
                <a:solidFill>
                  <a:srgbClr val="002B4E"/>
                </a:solidFill>
              </a:rPr>
              <a:t>Poster Reminders</a:t>
            </a:r>
          </a:p>
        </p:txBody>
      </p:sp>
      <p:sp>
        <p:nvSpPr>
          <p:cNvPr id="4" name="Text Placeholder 3">
            <a:extLst>
              <a:ext uri="{FF2B5EF4-FFF2-40B4-BE49-F238E27FC236}">
                <a16:creationId xmlns:a16="http://schemas.microsoft.com/office/drawing/2014/main" id="{7873B2B7-CB92-A648-80A1-18E317EEC5AF}"/>
              </a:ext>
            </a:extLst>
          </p:cNvPr>
          <p:cNvSpPr>
            <a:spLocks noGrp="1"/>
          </p:cNvSpPr>
          <p:nvPr>
            <p:ph type="body" sz="quarter" idx="11"/>
          </p:nvPr>
        </p:nvSpPr>
        <p:spPr>
          <a:xfrm>
            <a:off x="735012" y="1586015"/>
            <a:ext cx="10721174" cy="4362023"/>
          </a:xfrm>
        </p:spPr>
        <p:txBody>
          <a:bodyPr vert="horz" lIns="91440" tIns="45720" rIns="91440" bIns="45720" rtlCol="0" anchor="t">
            <a:normAutofit fontScale="77500" lnSpcReduction="20000"/>
          </a:bodyPr>
          <a:lstStyle/>
          <a:p>
            <a:pPr marL="457200" lvl="1" indent="0">
              <a:buNone/>
            </a:pPr>
            <a:r>
              <a:rPr lang="en-US" b="1" u="sng" dirty="0">
                <a:latin typeface="Avenir Next LT Pro"/>
              </a:rPr>
              <a:t>Technical &amp; Design Specifications</a:t>
            </a:r>
            <a:endParaRPr lang="en-US" b="1" u="sng" dirty="0"/>
          </a:p>
          <a:p>
            <a:pPr marL="800100" lvl="1" indent="-342900">
              <a:buFont typeface="Arial" panose="02070309020205020404" pitchFamily="49" charset="0"/>
              <a:buChar char="•"/>
            </a:pPr>
            <a:r>
              <a:rPr lang="en-US" b="1" dirty="0">
                <a:latin typeface="Avenir Next LT Pro"/>
              </a:rPr>
              <a:t>Poster Size:</a:t>
            </a:r>
            <a:r>
              <a:rPr lang="en-US" dirty="0">
                <a:latin typeface="Avenir Next LT Pro"/>
              </a:rPr>
              <a:t> PowerPoint or PDF (16:9 ratio, 1920x1080 </a:t>
            </a:r>
            <a:r>
              <a:rPr lang="en-US" dirty="0" err="1">
                <a:latin typeface="Avenir Next LT Pro"/>
              </a:rPr>
              <a:t>px</a:t>
            </a:r>
            <a:r>
              <a:rPr lang="en-US" dirty="0">
                <a:latin typeface="Avenir Next LT Pro"/>
              </a:rPr>
              <a:t>, 300 dpi).</a:t>
            </a:r>
            <a:endParaRPr lang="en-US" dirty="0"/>
          </a:p>
          <a:p>
            <a:pPr marL="800100" lvl="1" indent="-342900">
              <a:buFont typeface="Arial" panose="02070309020205020404" pitchFamily="49" charset="0"/>
              <a:buChar char="•"/>
            </a:pPr>
            <a:r>
              <a:rPr lang="en-US" b="1" dirty="0">
                <a:latin typeface="Avenir Next LT Pro"/>
              </a:rPr>
              <a:t>Display: </a:t>
            </a:r>
            <a:r>
              <a:rPr lang="en-US" dirty="0">
                <a:latin typeface="Avenir Next LT Pro"/>
              </a:rPr>
              <a:t>Posters will be shown on a 65" TV screen.</a:t>
            </a:r>
          </a:p>
          <a:p>
            <a:pPr marL="800100" lvl="1" indent="-342900">
              <a:buFont typeface="Arial" panose="02070309020205020404" pitchFamily="49" charset="0"/>
              <a:buChar char="•"/>
            </a:pPr>
            <a:r>
              <a:rPr lang="en-US" b="1" dirty="0">
                <a:latin typeface="Avenir Next LT Pro"/>
              </a:rPr>
              <a:t>Font Size:</a:t>
            </a:r>
            <a:r>
              <a:rPr lang="en-US" dirty="0">
                <a:latin typeface="Avenir Next LT Pro"/>
              </a:rPr>
              <a:t> Minimum 10-14 pt font.</a:t>
            </a:r>
            <a:endParaRPr lang="en-US" dirty="0"/>
          </a:p>
          <a:p>
            <a:pPr marL="800100" lvl="1" indent="-342900">
              <a:buFont typeface="Arial" panose="02070309020205020404" pitchFamily="49" charset="0"/>
              <a:buChar char="•"/>
            </a:pPr>
            <a:r>
              <a:rPr lang="en-US" b="1" dirty="0">
                <a:latin typeface="Avenir Next LT Pro"/>
              </a:rPr>
              <a:t>Font Style: </a:t>
            </a:r>
            <a:r>
              <a:rPr lang="en-US" dirty="0">
                <a:latin typeface="Avenir Next LT Pro"/>
              </a:rPr>
              <a:t>Stick to serif or sans-serif fonts (e.g., Arial, Calibri, Times New Roman).</a:t>
            </a:r>
            <a:endParaRPr lang="en-US" dirty="0"/>
          </a:p>
          <a:p>
            <a:pPr marL="800100" lvl="1" indent="-342900">
              <a:buFont typeface="Arial" panose="02070309020205020404" pitchFamily="49" charset="0"/>
              <a:buChar char="•"/>
            </a:pPr>
            <a:r>
              <a:rPr lang="en-US" b="1" dirty="0">
                <a:latin typeface="Avenir Next LT Pro"/>
              </a:rPr>
              <a:t>Graphics &amp; Images: </a:t>
            </a:r>
          </a:p>
          <a:p>
            <a:pPr lvl="2">
              <a:buFont typeface="Courier New" panose="02070309020205020404" pitchFamily="49" charset="0"/>
              <a:buChar char="o"/>
            </a:pPr>
            <a:r>
              <a:rPr lang="en-US" dirty="0">
                <a:latin typeface="Avenir Next LT Pro"/>
              </a:rPr>
              <a:t>Use high-resolution images. Avoid blurry, pixelated, or stretched graphics. </a:t>
            </a:r>
          </a:p>
          <a:p>
            <a:pPr lvl="2">
              <a:buFont typeface="Courier New" panose="02070309020205020404" pitchFamily="49" charset="0"/>
              <a:buChar char="o"/>
            </a:pPr>
            <a:r>
              <a:rPr lang="en-US" dirty="0">
                <a:latin typeface="Avenir Next LT Pro"/>
              </a:rPr>
              <a:t>Ensure graphs, charts, and visuals are labeled clearly (e.g., axes, legends, units).</a:t>
            </a:r>
          </a:p>
          <a:p>
            <a:pPr lvl="2">
              <a:buFont typeface="Courier New" panose="02070309020205020404" pitchFamily="49" charset="0"/>
              <a:buChar char="o"/>
            </a:pPr>
            <a:r>
              <a:rPr lang="en-US" dirty="0">
                <a:latin typeface="Avenir Next LT Pro"/>
              </a:rPr>
              <a:t>Use text overlays on shapes instead of typing directly into shapes to maintain consistent font size. </a:t>
            </a:r>
          </a:p>
          <a:p>
            <a:pPr lvl="2">
              <a:buFont typeface="Courier New" panose="02070309020205020404" pitchFamily="49" charset="0"/>
              <a:buChar char="o"/>
            </a:pPr>
            <a:r>
              <a:rPr lang="en-US" dirty="0">
                <a:latin typeface="Avenir Next LT Pro"/>
              </a:rPr>
              <a:t>No audio, video, or animations allowed. </a:t>
            </a:r>
          </a:p>
          <a:p>
            <a:pPr marL="800100" lvl="1" indent="-342900">
              <a:buFont typeface="Arial" panose="02070309020205020404" pitchFamily="49" charset="0"/>
              <a:buChar char="•"/>
            </a:pPr>
            <a:r>
              <a:rPr lang="en-US" b="1" dirty="0">
                <a:latin typeface="Avenir Next LT Pro"/>
              </a:rPr>
              <a:t>Alignment &amp; Spacing: </a:t>
            </a:r>
            <a:endParaRPr lang="en-US" b="1" dirty="0"/>
          </a:p>
          <a:p>
            <a:pPr marL="1257300" lvl="2">
              <a:buFont typeface="Courier New" panose="02070309020205020404" pitchFamily="49" charset="0"/>
              <a:buChar char="o"/>
            </a:pPr>
            <a:r>
              <a:rPr lang="en-US" dirty="0">
                <a:latin typeface="Avenir Next LT Pro"/>
              </a:rPr>
              <a:t>Maintain consistent alignment across all elements. Misalignments are especially noticeable on the large displays. </a:t>
            </a:r>
          </a:p>
          <a:p>
            <a:pPr marL="1257300" lvl="2">
              <a:buFont typeface="Courier New" panose="02070309020205020404" pitchFamily="49" charset="0"/>
              <a:buChar char="o"/>
            </a:pPr>
            <a:r>
              <a:rPr lang="en-US" dirty="0">
                <a:latin typeface="Avenir Next LT Pro"/>
              </a:rPr>
              <a:t>Ensure consistent font sizes and styles throughout. </a:t>
            </a:r>
          </a:p>
          <a:p>
            <a:pPr marL="800100" lvl="1" indent="-342900">
              <a:buFont typeface="Arial" panose="02070309020205020404" pitchFamily="49" charset="0"/>
              <a:buChar char="•"/>
            </a:pPr>
            <a:r>
              <a:rPr lang="en-US" b="1" dirty="0">
                <a:latin typeface="Avenir Next LT Pro"/>
              </a:rPr>
              <a:t>Color Scheme: </a:t>
            </a:r>
            <a:r>
              <a:rPr lang="en-US" dirty="0">
                <a:latin typeface="Avenir Next LT Pro"/>
              </a:rPr>
              <a:t>Use a professional, high contrast color palette to maximize readability. </a:t>
            </a:r>
            <a:endParaRPr lang="en-US" dirty="0"/>
          </a:p>
        </p:txBody>
      </p:sp>
    </p:spTree>
    <p:extLst>
      <p:ext uri="{BB962C8B-B14F-4D97-AF65-F5344CB8AC3E}">
        <p14:creationId xmlns:p14="http://schemas.microsoft.com/office/powerpoint/2010/main" val="1056206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66404-6CF2-4664-6F59-5E25878EBFB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0A50B8D-123F-8718-012A-78D495F491C8}"/>
              </a:ext>
            </a:extLst>
          </p:cNvPr>
          <p:cNvSpPr>
            <a:spLocks noGrp="1"/>
          </p:cNvSpPr>
          <p:nvPr>
            <p:ph type="body" sz="quarter" idx="10"/>
          </p:nvPr>
        </p:nvSpPr>
        <p:spPr/>
        <p:txBody>
          <a:bodyPr>
            <a:normAutofit/>
          </a:bodyPr>
          <a:lstStyle/>
          <a:p>
            <a:r>
              <a:rPr lang="en-US">
                <a:solidFill>
                  <a:srgbClr val="002B4E"/>
                </a:solidFill>
              </a:rPr>
              <a:t>Poster Reminders</a:t>
            </a:r>
          </a:p>
        </p:txBody>
      </p:sp>
      <p:sp>
        <p:nvSpPr>
          <p:cNvPr id="4" name="Text Placeholder 3">
            <a:extLst>
              <a:ext uri="{FF2B5EF4-FFF2-40B4-BE49-F238E27FC236}">
                <a16:creationId xmlns:a16="http://schemas.microsoft.com/office/drawing/2014/main" id="{3579FB5D-1665-1BF2-4CD6-A9E9ABFA6284}"/>
              </a:ext>
            </a:extLst>
          </p:cNvPr>
          <p:cNvSpPr>
            <a:spLocks noGrp="1"/>
          </p:cNvSpPr>
          <p:nvPr>
            <p:ph type="body" sz="quarter" idx="11"/>
          </p:nvPr>
        </p:nvSpPr>
        <p:spPr>
          <a:xfrm>
            <a:off x="735012" y="1237672"/>
            <a:ext cx="10721174" cy="5084744"/>
          </a:xfrm>
        </p:spPr>
        <p:txBody>
          <a:bodyPr vert="horz" lIns="91440" tIns="45720" rIns="91440" bIns="45720" rtlCol="0" anchor="t">
            <a:noAutofit/>
          </a:bodyPr>
          <a:lstStyle/>
          <a:p>
            <a:pPr marL="457200" lvl="1" indent="0">
              <a:lnSpc>
                <a:spcPct val="100000"/>
              </a:lnSpc>
              <a:spcBef>
                <a:spcPts val="0"/>
              </a:spcBef>
              <a:buNone/>
            </a:pPr>
            <a:r>
              <a:rPr lang="en-US" sz="1700" b="1" u="sng">
                <a:latin typeface="Avenir Next LT Pro"/>
              </a:rPr>
              <a:t>Content &amp; Presentation Best Practices</a:t>
            </a:r>
            <a:endParaRPr lang="en-US" sz="1700" b="1" u="sng"/>
          </a:p>
          <a:p>
            <a:pPr marL="1085850" lvl="1" indent="-285750">
              <a:lnSpc>
                <a:spcPct val="100000"/>
              </a:lnSpc>
              <a:spcBef>
                <a:spcPts val="0"/>
              </a:spcBef>
              <a:buFont typeface="Arial"/>
              <a:buChar char="•"/>
            </a:pPr>
            <a:r>
              <a:rPr lang="en-US" sz="1700" b="1">
                <a:latin typeface="Avenir Next LT Pro"/>
              </a:rPr>
              <a:t>Title:</a:t>
            </a:r>
            <a:r>
              <a:rPr lang="en-US" sz="1700">
                <a:latin typeface="Avenir Next LT Pro"/>
              </a:rPr>
              <a:t> </a:t>
            </a:r>
          </a:p>
          <a:p>
            <a:pPr marL="1543050" lvl="2" indent="-285750">
              <a:lnSpc>
                <a:spcPct val="100000"/>
              </a:lnSpc>
              <a:spcBef>
                <a:spcPts val="0"/>
              </a:spcBef>
              <a:buFont typeface="Courier New"/>
              <a:buChar char="o"/>
            </a:pPr>
            <a:r>
              <a:rPr lang="en-US" sz="1700">
                <a:latin typeface="Avenir Next LT Pro"/>
              </a:rPr>
              <a:t>Avoid starting with "A," "An," or "The".</a:t>
            </a:r>
          </a:p>
          <a:p>
            <a:pPr marL="1543050" lvl="2" indent="-285750">
              <a:lnSpc>
                <a:spcPct val="100000"/>
              </a:lnSpc>
              <a:spcBef>
                <a:spcPts val="0"/>
              </a:spcBef>
              <a:buFont typeface="Courier New"/>
              <a:buChar char="o"/>
            </a:pPr>
            <a:r>
              <a:rPr lang="en-US" sz="1700">
                <a:latin typeface="Avenir Next LT Pro"/>
              </a:rPr>
              <a:t>If applicable, do not include brand names in the title.</a:t>
            </a:r>
          </a:p>
          <a:p>
            <a:pPr marL="1085850" lvl="1" indent="-285750">
              <a:lnSpc>
                <a:spcPct val="100000"/>
              </a:lnSpc>
              <a:spcBef>
                <a:spcPts val="0"/>
              </a:spcBef>
              <a:buFont typeface="Arial"/>
              <a:buChar char="•"/>
            </a:pPr>
            <a:r>
              <a:rPr lang="en-US" sz="1700" b="1">
                <a:latin typeface="Avenir Next LT Pro"/>
              </a:rPr>
              <a:t>Acronyms:</a:t>
            </a:r>
            <a:r>
              <a:rPr lang="en-US" sz="1700">
                <a:latin typeface="Avenir Next LT Pro"/>
              </a:rPr>
              <a:t> Always spell out acronyms on the first use (e.g., over-the-counter (OTC)). </a:t>
            </a:r>
          </a:p>
          <a:p>
            <a:pPr marL="1085850" lvl="1" indent="-285750">
              <a:lnSpc>
                <a:spcPct val="100000"/>
              </a:lnSpc>
              <a:spcBef>
                <a:spcPts val="0"/>
              </a:spcBef>
              <a:buFont typeface="Arial" panose="02070309020205020404" pitchFamily="49" charset="0"/>
              <a:buChar char="•"/>
            </a:pPr>
            <a:r>
              <a:rPr lang="en-US" sz="1700" b="1">
                <a:latin typeface="Avenir Next LT Pro"/>
              </a:rPr>
              <a:t>References:</a:t>
            </a:r>
            <a:endParaRPr lang="en-US" sz="1700">
              <a:latin typeface="Avenir Next LT Pro"/>
            </a:endParaRPr>
          </a:p>
          <a:p>
            <a:pPr marL="1543050" lvl="2" indent="-285750">
              <a:lnSpc>
                <a:spcPct val="100000"/>
              </a:lnSpc>
              <a:spcBef>
                <a:spcPts val="0"/>
              </a:spcBef>
              <a:buFont typeface="Courier New"/>
              <a:buChar char="o"/>
            </a:pPr>
            <a:r>
              <a:rPr lang="en-US" sz="1700">
                <a:latin typeface="Avenir Next LT Pro"/>
              </a:rPr>
              <a:t>Use American Medical Association (AMA) style for all references, including images.</a:t>
            </a:r>
          </a:p>
          <a:p>
            <a:pPr marL="1543050" lvl="2" indent="-285750">
              <a:lnSpc>
                <a:spcPct val="100000"/>
              </a:lnSpc>
              <a:spcBef>
                <a:spcPts val="0"/>
              </a:spcBef>
              <a:buFont typeface="Courier New"/>
              <a:buChar char="o"/>
            </a:pPr>
            <a:r>
              <a:rPr lang="en-US" sz="1700">
                <a:latin typeface="Avenir Next LT Pro"/>
              </a:rPr>
              <a:t>If space is limited, you may include a QR code linking to full references or additional materials. Please ensure the QR code works properly and is not set to expire.</a:t>
            </a:r>
          </a:p>
          <a:p>
            <a:pPr marL="1085850" lvl="1" indent="-285750">
              <a:lnSpc>
                <a:spcPct val="100000"/>
              </a:lnSpc>
              <a:spcBef>
                <a:spcPts val="0"/>
              </a:spcBef>
              <a:buFont typeface="Arial" panose="02070309020205020404" pitchFamily="49" charset="0"/>
              <a:buChar char="•"/>
            </a:pPr>
            <a:r>
              <a:rPr lang="en-US" sz="1700" b="1">
                <a:latin typeface="Avenir Next LT Pro"/>
              </a:rPr>
              <a:t>Visual Cues: </a:t>
            </a:r>
            <a:r>
              <a:rPr lang="en-US" sz="1700">
                <a:latin typeface="Avenir Next LT Pro"/>
              </a:rPr>
              <a:t>Consider using callout boxes or arrows to highlight key points or data. </a:t>
            </a:r>
          </a:p>
          <a:p>
            <a:pPr marL="1085850" lvl="1" indent="-285750">
              <a:lnSpc>
                <a:spcPct val="100000"/>
              </a:lnSpc>
              <a:spcBef>
                <a:spcPts val="0"/>
              </a:spcBef>
              <a:buFont typeface="Arial" panose="02070309020205020404" pitchFamily="49" charset="0"/>
              <a:buChar char="•"/>
            </a:pPr>
            <a:r>
              <a:rPr lang="en-US" sz="1700" b="1">
                <a:latin typeface="Avenir Next LT Pro"/>
              </a:rPr>
              <a:t>Language: </a:t>
            </a:r>
            <a:endParaRPr lang="en-US" sz="1700">
              <a:latin typeface="Avenir Next LT Pro"/>
            </a:endParaRPr>
          </a:p>
          <a:p>
            <a:pPr marL="1543050" lvl="2" indent="-285750">
              <a:lnSpc>
                <a:spcPct val="100000"/>
              </a:lnSpc>
              <a:spcBef>
                <a:spcPts val="0"/>
              </a:spcBef>
              <a:buFont typeface="Courier New"/>
              <a:buChar char="o"/>
            </a:pPr>
            <a:r>
              <a:rPr lang="en-US" sz="1700">
                <a:latin typeface="Avenir Next LT Pro"/>
              </a:rPr>
              <a:t>Maintain a professional tone throughout.</a:t>
            </a:r>
          </a:p>
          <a:p>
            <a:pPr marL="1543050" lvl="2" indent="-285750">
              <a:lnSpc>
                <a:spcPct val="100000"/>
              </a:lnSpc>
              <a:spcBef>
                <a:spcPts val="0"/>
              </a:spcBef>
              <a:buFont typeface="Courier New"/>
              <a:buChar char="o"/>
            </a:pPr>
            <a:r>
              <a:rPr lang="en-US" sz="1700">
                <a:latin typeface="Avenir Next LT Pro"/>
              </a:rPr>
              <a:t>Ensure spelling and grammar are correct. Proofread carefully. </a:t>
            </a:r>
            <a:br>
              <a:rPr lang="en-US" sz="1700">
                <a:latin typeface="Avenir Next LT Pro"/>
              </a:rPr>
            </a:br>
            <a:endParaRPr lang="en-US" sz="1700"/>
          </a:p>
          <a:p>
            <a:pPr marL="457200" lvl="1" indent="0">
              <a:lnSpc>
                <a:spcPct val="100000"/>
              </a:lnSpc>
              <a:spcBef>
                <a:spcPts val="0"/>
              </a:spcBef>
              <a:buNone/>
            </a:pPr>
            <a:r>
              <a:rPr lang="en-US" sz="1700" b="1" u="sng">
                <a:latin typeface="Avenir Next LT Pro"/>
              </a:rPr>
              <a:t>Presenter Preparation</a:t>
            </a:r>
          </a:p>
          <a:p>
            <a:pPr marL="1085850" lvl="1" indent="-285750">
              <a:lnSpc>
                <a:spcPct val="100000"/>
              </a:lnSpc>
              <a:spcBef>
                <a:spcPts val="0"/>
              </a:spcBef>
              <a:buFont typeface="Arial" panose="02070309020205020404" pitchFamily="49" charset="0"/>
              <a:buChar char="•"/>
            </a:pPr>
            <a:r>
              <a:rPr lang="en-US" sz="1700" b="1">
                <a:latin typeface="Avenir Next LT Pro"/>
              </a:rPr>
              <a:t>Elevator Speech: </a:t>
            </a:r>
            <a:r>
              <a:rPr lang="en-US" sz="1700">
                <a:latin typeface="Avenir Next LT Pro"/>
              </a:rPr>
              <a:t>Prepare a 3-4-minute summary of your poster for the presentation session. </a:t>
            </a:r>
          </a:p>
          <a:p>
            <a:pPr marL="1085850" lvl="1" indent="-285750">
              <a:lnSpc>
                <a:spcPct val="100000"/>
              </a:lnSpc>
              <a:spcBef>
                <a:spcPts val="0"/>
              </a:spcBef>
              <a:buFont typeface="Arial" panose="02070309020205020404" pitchFamily="49" charset="0"/>
              <a:buChar char="•"/>
            </a:pPr>
            <a:r>
              <a:rPr lang="en-US" sz="1700">
                <a:latin typeface="Avenir Next LT Pro"/>
              </a:rPr>
              <a:t>Practice presenting your poster verbally to ensure clarity and confidence. </a:t>
            </a:r>
            <a:endParaRPr lang="en-US" sz="1700"/>
          </a:p>
          <a:p>
            <a:pPr marL="1085850" lvl="1" indent="-285750">
              <a:lnSpc>
                <a:spcPct val="100000"/>
              </a:lnSpc>
              <a:spcBef>
                <a:spcPts val="0"/>
              </a:spcBef>
              <a:buFont typeface="Arial" panose="02070309020205020404" pitchFamily="49" charset="0"/>
              <a:buChar char="•"/>
            </a:pPr>
            <a:r>
              <a:rPr lang="en-US" sz="1700" b="1">
                <a:latin typeface="Avenir Next LT Pro"/>
              </a:rPr>
              <a:t>Dress Code Reminder: </a:t>
            </a:r>
            <a:r>
              <a:rPr lang="en-US" sz="1700">
                <a:latin typeface="Avenir Next LT Pro"/>
              </a:rPr>
              <a:t>Business professional attire is expected for the presentation. </a:t>
            </a:r>
          </a:p>
        </p:txBody>
      </p:sp>
    </p:spTree>
    <p:extLst>
      <p:ext uri="{BB962C8B-B14F-4D97-AF65-F5344CB8AC3E}">
        <p14:creationId xmlns:p14="http://schemas.microsoft.com/office/powerpoint/2010/main" val="3187132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E2A005-86AB-96C5-BA4B-051A0E4D67AE}"/>
              </a:ext>
            </a:extLst>
          </p:cNvPr>
          <p:cNvSpPr>
            <a:spLocks noGrp="1"/>
          </p:cNvSpPr>
          <p:nvPr>
            <p:ph type="body" sz="quarter" idx="10"/>
          </p:nvPr>
        </p:nvSpPr>
        <p:spPr>
          <a:xfrm>
            <a:off x="708379" y="536575"/>
            <a:ext cx="9854518" cy="698500"/>
          </a:xfrm>
        </p:spPr>
        <p:txBody>
          <a:bodyPr>
            <a:normAutofit fontScale="92500"/>
          </a:bodyPr>
          <a:lstStyle/>
          <a:p>
            <a:r>
              <a:rPr lang="en-US" i="0" dirty="0">
                <a:solidFill>
                  <a:srgbClr val="002B4E"/>
                </a:solidFill>
                <a:latin typeface="Avenir Next LT Pro" panose="020B0504020202020204" pitchFamily="34" charset="77"/>
              </a:rPr>
              <a:t>NCODA’s 2026 International Fall Summit</a:t>
            </a:r>
          </a:p>
        </p:txBody>
      </p:sp>
      <p:sp>
        <p:nvSpPr>
          <p:cNvPr id="3" name="Text Placeholder 2">
            <a:extLst>
              <a:ext uri="{FF2B5EF4-FFF2-40B4-BE49-F238E27FC236}">
                <a16:creationId xmlns:a16="http://schemas.microsoft.com/office/drawing/2014/main" id="{AAA43F73-591E-C3D2-50D7-A6FE9583839D}"/>
              </a:ext>
            </a:extLst>
          </p:cNvPr>
          <p:cNvSpPr>
            <a:spLocks noGrp="1"/>
          </p:cNvSpPr>
          <p:nvPr>
            <p:ph type="body" sz="quarter" idx="11"/>
          </p:nvPr>
        </p:nvSpPr>
        <p:spPr>
          <a:xfrm>
            <a:off x="721694" y="1586015"/>
            <a:ext cx="10721976" cy="2776435"/>
          </a:xfrm>
        </p:spPr>
        <p:txBody>
          <a:bodyPr vert="horz" lIns="91440" tIns="45720" rIns="91440" bIns="45720" rtlCol="0" anchor="t">
            <a:normAutofit/>
          </a:bodyPr>
          <a:lstStyle/>
          <a:p>
            <a:pPr marL="342900" indent="-342900">
              <a:buFont typeface="Arial" panose="020B0604020202020204" pitchFamily="34" charset="0"/>
              <a:buChar char="•"/>
            </a:pPr>
            <a:r>
              <a:rPr lang="en-US" sz="2000" b="1" dirty="0"/>
              <a:t>Dates: </a:t>
            </a:r>
            <a:r>
              <a:rPr lang="en-US" sz="2000" dirty="0"/>
              <a:t>Oct 28-30, 2026</a:t>
            </a:r>
          </a:p>
          <a:p>
            <a:pPr marL="342900" indent="-342900">
              <a:buFont typeface="Arial" panose="020B0604020202020204" pitchFamily="34" charset="0"/>
              <a:buChar char="•"/>
            </a:pPr>
            <a:r>
              <a:rPr lang="en-US" sz="2000" b="1" dirty="0"/>
              <a:t>Location: </a:t>
            </a:r>
            <a:r>
              <a:rPr lang="en-US" sz="2000" dirty="0"/>
              <a:t>Orlando World Center Mariott</a:t>
            </a:r>
          </a:p>
          <a:p>
            <a:pPr marL="342900" indent="-342900">
              <a:buFont typeface="Arial" panose="020B0604020202020204" pitchFamily="34" charset="0"/>
              <a:buChar char="•"/>
            </a:pPr>
            <a:r>
              <a:rPr lang="en-US" sz="2000" b="1" dirty="0"/>
              <a:t>Address: </a:t>
            </a:r>
            <a:r>
              <a:rPr lang="en-US" sz="2000" dirty="0"/>
              <a:t>8701 World Center Dr, Orlando, FL 32821</a:t>
            </a:r>
          </a:p>
          <a:p>
            <a:pPr marL="342900" indent="-342900">
              <a:buFont typeface="Arial" panose="020B0604020202020204" pitchFamily="34" charset="0"/>
              <a:buChar char="•"/>
            </a:pPr>
            <a:r>
              <a:rPr lang="en-US" sz="2000" b="1" dirty="0">
                <a:latin typeface="Avenir Next LT Pro"/>
              </a:rPr>
              <a:t>Overview: </a:t>
            </a:r>
            <a:r>
              <a:rPr lang="en-US" sz="2000" dirty="0">
                <a:latin typeface="Avenir Next LT Pro"/>
              </a:rPr>
              <a:t>The NCODA Fall Summit offers oncology professionals an opportunity to engage with industry experts through educational sessions focused on patient-centered care and medically integrated oncology. The event includes an exhibit hall showcasing innovative products and services aimed at enhancing oncology practices and patient care.</a:t>
            </a:r>
          </a:p>
        </p:txBody>
      </p:sp>
      <p:sp>
        <p:nvSpPr>
          <p:cNvPr id="4" name="Rectangle 3">
            <a:extLst>
              <a:ext uri="{FF2B5EF4-FFF2-40B4-BE49-F238E27FC236}">
                <a16:creationId xmlns:a16="http://schemas.microsoft.com/office/drawing/2014/main" id="{1C6C22C3-0547-DA64-D96F-A22184A1FDA4}"/>
              </a:ext>
            </a:extLst>
          </p:cNvPr>
          <p:cNvSpPr/>
          <p:nvPr/>
        </p:nvSpPr>
        <p:spPr>
          <a:xfrm>
            <a:off x="708378" y="4434070"/>
            <a:ext cx="10748608" cy="1261738"/>
          </a:xfrm>
          <a:prstGeom prst="rect">
            <a:avLst/>
          </a:prstGeom>
          <a:solidFill>
            <a:srgbClr val="0030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u="sng" dirty="0">
                <a:latin typeface="Avenir Next LT Pro" panose="020B0504020202020204" pitchFamily="34" charset="77"/>
              </a:rPr>
              <a:t>NCODA members </a:t>
            </a:r>
            <a:r>
              <a:rPr lang="en-US" sz="2000" b="1" dirty="0">
                <a:latin typeface="Avenir Next LT Pro" panose="020B0504020202020204" pitchFamily="34" charset="77"/>
              </a:rPr>
              <a:t>residing in North America with an accepted abstract will receive complimentary registration, travel, and hotel for </a:t>
            </a:r>
            <a:r>
              <a:rPr lang="en-US" sz="2000" b="1" u="sng" dirty="0">
                <a:latin typeface="Avenir Next LT Pro" panose="020B0504020202020204" pitchFamily="34" charset="77"/>
              </a:rPr>
              <a:t>one</a:t>
            </a:r>
            <a:r>
              <a:rPr lang="en-US" sz="2000" b="1" dirty="0">
                <a:latin typeface="Avenir Next LT Pro" panose="020B0504020202020204" pitchFamily="34" charset="77"/>
              </a:rPr>
              <a:t> presenter to support their day-of poster presentation. Must arrive on 10/28 and depart on 10/30.</a:t>
            </a:r>
          </a:p>
        </p:txBody>
      </p:sp>
      <p:sp>
        <p:nvSpPr>
          <p:cNvPr id="6" name="TextBox 5">
            <a:extLst>
              <a:ext uri="{FF2B5EF4-FFF2-40B4-BE49-F238E27FC236}">
                <a16:creationId xmlns:a16="http://schemas.microsoft.com/office/drawing/2014/main" id="{C68448F2-1CF1-2B8C-1954-B0A30E6B2E86}"/>
              </a:ext>
            </a:extLst>
          </p:cNvPr>
          <p:cNvSpPr txBox="1"/>
          <p:nvPr/>
        </p:nvSpPr>
        <p:spPr>
          <a:xfrm>
            <a:off x="708379" y="5767427"/>
            <a:ext cx="10748607" cy="553998"/>
          </a:xfrm>
          <a:prstGeom prst="rect">
            <a:avLst/>
          </a:prstGeom>
          <a:noFill/>
        </p:spPr>
        <p:txBody>
          <a:bodyPr wrap="square">
            <a:spAutoFit/>
          </a:bodyPr>
          <a:lstStyle/>
          <a:p>
            <a:pPr marL="285750" indent="-285750">
              <a:buFont typeface="Arial" panose="020B0604020202020204" pitchFamily="34" charset="0"/>
              <a:buChar char="•"/>
            </a:pPr>
            <a:r>
              <a:rPr lang="en-US" sz="1500" b="1" dirty="0">
                <a:latin typeface="Avenir Next LT Pro" panose="020B0504020202020204" pitchFamily="34" charset="77"/>
              </a:rPr>
              <a:t>Partners</a:t>
            </a:r>
            <a:r>
              <a:rPr lang="en-US" sz="1500" b="1">
                <a:latin typeface="Avenir Next LT Pro" panose="020B0504020202020204" pitchFamily="34" charset="77"/>
              </a:rPr>
              <a:t>: </a:t>
            </a:r>
            <a:r>
              <a:rPr lang="en-US" sz="1500">
                <a:latin typeface="Avenir Next LT Pro" panose="020B0504020202020204" pitchFamily="34" charset="77"/>
              </a:rPr>
              <a:t>Complimentary </a:t>
            </a:r>
            <a:r>
              <a:rPr lang="en-US" sz="1500" dirty="0">
                <a:latin typeface="Avenir Next LT Pro" panose="020B0504020202020204" pitchFamily="34" charset="77"/>
              </a:rPr>
              <a:t>registration, airfare, and hotel are NCODA poster presentation membership benefits, and your enrollment will be coordinated through partner registration.</a:t>
            </a:r>
          </a:p>
        </p:txBody>
      </p:sp>
    </p:spTree>
    <p:extLst>
      <p:ext uri="{BB962C8B-B14F-4D97-AF65-F5344CB8AC3E}">
        <p14:creationId xmlns:p14="http://schemas.microsoft.com/office/powerpoint/2010/main" val="2451499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B845A-DEC8-A555-E3AF-2E6D91F4B83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DC923F2-6A82-796F-7BDA-68079A281BEB}"/>
              </a:ext>
            </a:extLst>
          </p:cNvPr>
          <p:cNvSpPr>
            <a:spLocks noGrp="1"/>
          </p:cNvSpPr>
          <p:nvPr>
            <p:ph type="body" sz="quarter" idx="10"/>
          </p:nvPr>
        </p:nvSpPr>
        <p:spPr>
          <a:xfrm>
            <a:off x="735014" y="120939"/>
            <a:ext cx="10721974" cy="698500"/>
          </a:xfrm>
        </p:spPr>
        <p:txBody>
          <a:bodyPr vert="horz" lIns="91440" tIns="45720" rIns="91440" bIns="45720" rtlCol="0" anchor="t">
            <a:normAutofit/>
          </a:bodyPr>
          <a:lstStyle/>
          <a:p>
            <a:r>
              <a:rPr lang="en-US">
                <a:solidFill>
                  <a:srgbClr val="002B4E"/>
                </a:solidFill>
                <a:latin typeface="Avenir Next LT Pro"/>
                <a:cs typeface="Arial"/>
              </a:rPr>
              <a:t>Frequently Asked Questions</a:t>
            </a:r>
            <a:endParaRPr lang="en-US">
              <a:solidFill>
                <a:srgbClr val="002B4E"/>
              </a:solidFill>
            </a:endParaRPr>
          </a:p>
        </p:txBody>
      </p:sp>
      <p:sp>
        <p:nvSpPr>
          <p:cNvPr id="4" name="Text Placeholder 3">
            <a:extLst>
              <a:ext uri="{FF2B5EF4-FFF2-40B4-BE49-F238E27FC236}">
                <a16:creationId xmlns:a16="http://schemas.microsoft.com/office/drawing/2014/main" id="{0CEC9B5C-A81B-C6FC-D420-A3BCD0E9F265}"/>
              </a:ext>
            </a:extLst>
          </p:cNvPr>
          <p:cNvSpPr>
            <a:spLocks noGrp="1"/>
          </p:cNvSpPr>
          <p:nvPr>
            <p:ph type="body" sz="quarter" idx="11"/>
          </p:nvPr>
        </p:nvSpPr>
        <p:spPr>
          <a:xfrm>
            <a:off x="735012" y="819439"/>
            <a:ext cx="10721174" cy="5297918"/>
          </a:xfrm>
        </p:spPr>
        <p:txBody>
          <a:bodyPr vert="horz" lIns="91440" tIns="45720" rIns="91440" bIns="45720" rtlCol="0" anchor="t">
            <a:noAutofit/>
          </a:bodyPr>
          <a:lstStyle/>
          <a:p>
            <a:pPr marL="461645" indent="-285750">
              <a:buFont typeface="Arial"/>
              <a:buChar char="•"/>
            </a:pPr>
            <a:r>
              <a:rPr lang="en-US" sz="1150" b="1" dirty="0">
                <a:latin typeface="Avenir Next LT Pro"/>
              </a:rPr>
              <a:t>Is there a submission fee? </a:t>
            </a:r>
            <a:endParaRPr lang="en-US" sz="1150" dirty="0"/>
          </a:p>
          <a:p>
            <a:pPr marL="1147445" lvl="1" indent="-285750"/>
            <a:r>
              <a:rPr lang="en-US" sz="1100" dirty="0">
                <a:latin typeface="Avenir Next LT Pro"/>
              </a:rPr>
              <a:t>No. There is no fee to submit your poster. </a:t>
            </a:r>
            <a:endParaRPr lang="en-US" sz="1100" dirty="0"/>
          </a:p>
          <a:p>
            <a:pPr marL="461645" indent="-285750">
              <a:buFont typeface="Arial"/>
              <a:buChar char="•"/>
            </a:pPr>
            <a:r>
              <a:rPr lang="en-US" sz="1150" b="1" dirty="0">
                <a:latin typeface="Avenir Next LT Pro"/>
              </a:rPr>
              <a:t>Do you accept Trial-in-Progress (TIP) or Encore posters? </a:t>
            </a:r>
            <a:endParaRPr lang="en-US" sz="1150" b="1" dirty="0"/>
          </a:p>
          <a:p>
            <a:pPr marL="1147445" lvl="1" indent="-285750"/>
            <a:r>
              <a:rPr lang="en-US" sz="1100" dirty="0">
                <a:latin typeface="Avenir Next LT Pro"/>
              </a:rPr>
              <a:t>Yes, with conditions. NCODA currently accepts TIP and Encore Posters: </a:t>
            </a:r>
            <a:endParaRPr lang="en-US" sz="1100" dirty="0"/>
          </a:p>
          <a:p>
            <a:pPr lvl="3">
              <a:buFont typeface="Wingdings" panose="020B0604020202020204" pitchFamily="34" charset="0"/>
              <a:buChar char="§"/>
            </a:pPr>
            <a:r>
              <a:rPr lang="en-US" sz="1100" dirty="0">
                <a:latin typeface="Avenir Next LT Pro"/>
              </a:rPr>
              <a:t>Be identified as such during abstract and poster submission.</a:t>
            </a:r>
            <a:endParaRPr lang="en-US" sz="1100" dirty="0"/>
          </a:p>
          <a:p>
            <a:pPr lvl="3">
              <a:buFont typeface="Wingdings" panose="020B0604020202020204" pitchFamily="34" charset="0"/>
              <a:buChar char="§"/>
            </a:pPr>
            <a:r>
              <a:rPr lang="en-US" sz="1100" dirty="0">
                <a:latin typeface="Avenir Next LT Pro"/>
              </a:rPr>
              <a:t>Include in the disclaimer that the poster is a TIP or an Encore poster.</a:t>
            </a:r>
            <a:endParaRPr lang="en-US" sz="1100" dirty="0"/>
          </a:p>
          <a:p>
            <a:pPr marL="1147445" lvl="1" indent="-285750"/>
            <a:r>
              <a:rPr lang="en-US" sz="1100" dirty="0">
                <a:latin typeface="Avenir Next LT Pro"/>
              </a:rPr>
              <a:t>Please note: </a:t>
            </a:r>
            <a:endParaRPr lang="en-US" sz="1100" dirty="0"/>
          </a:p>
          <a:p>
            <a:pPr lvl="3">
              <a:buFont typeface="Wingdings" panose="05000000000000000000" pitchFamily="2" charset="2"/>
              <a:buChar char="§"/>
            </a:pPr>
            <a:r>
              <a:rPr lang="en-US" sz="1100" dirty="0">
                <a:latin typeface="Avenir Next LT Pro"/>
              </a:rPr>
              <a:t>Priority approval will be given to posters that are not TIPs or Encores, as spots are limited. </a:t>
            </a:r>
            <a:endParaRPr lang="en-US" sz="1100" dirty="0"/>
          </a:p>
          <a:p>
            <a:pPr lvl="3">
              <a:buFont typeface="Wingdings" panose="05000000000000000000" pitchFamily="2" charset="2"/>
              <a:buChar char="§"/>
            </a:pPr>
            <a:r>
              <a:rPr lang="en-US" sz="1100" dirty="0">
                <a:latin typeface="Avenir Next LT Pro"/>
              </a:rPr>
              <a:t>If space permits, TIPs and Encores will be considered without issue. </a:t>
            </a:r>
            <a:endParaRPr lang="en-US" sz="1100" dirty="0"/>
          </a:p>
          <a:p>
            <a:pPr marL="461645" indent="-285750">
              <a:buFont typeface="Arial"/>
              <a:buChar char="•"/>
            </a:pPr>
            <a:r>
              <a:rPr lang="en-US" sz="1150" b="1" dirty="0">
                <a:latin typeface="Avenir Next LT Pro"/>
              </a:rPr>
              <a:t>Are submitted posters peer reviewed?</a:t>
            </a:r>
            <a:endParaRPr lang="en-US" sz="1150" dirty="0"/>
          </a:p>
          <a:p>
            <a:pPr marL="1147445" lvl="1" indent="-285750"/>
            <a:r>
              <a:rPr lang="en-US" sz="1100" dirty="0">
                <a:latin typeface="Avenir Next LT Pro"/>
              </a:rPr>
              <a:t>Yes. All posters and abstracts undergo peer review by the NCODA Poster Committee. </a:t>
            </a:r>
            <a:endParaRPr lang="en-US" sz="1100" dirty="0"/>
          </a:p>
          <a:p>
            <a:pPr marL="461645" indent="-285750">
              <a:buFont typeface="Arial" panose="02070309020205020404" pitchFamily="49" charset="0"/>
              <a:buChar char="•"/>
            </a:pPr>
            <a:r>
              <a:rPr lang="en-US" sz="1150" b="1" dirty="0">
                <a:latin typeface="Avenir Next LT Pro"/>
              </a:rPr>
              <a:t>If the first author is not able to attend the congress to present in person who may present on their behalf? </a:t>
            </a:r>
            <a:endParaRPr lang="en-US" sz="1150" b="1" dirty="0"/>
          </a:p>
          <a:p>
            <a:pPr marL="1147445" lvl="1" indent="-285750"/>
            <a:r>
              <a:rPr lang="en-US" sz="1100" dirty="0">
                <a:latin typeface="Avenir Next LT Pro"/>
              </a:rPr>
              <a:t>A co-author may present on behalf of the first author. </a:t>
            </a:r>
            <a:endParaRPr lang="en-US" sz="1100" dirty="0"/>
          </a:p>
          <a:p>
            <a:pPr marL="1147445" lvl="1" indent="-285750"/>
            <a:r>
              <a:rPr lang="en-US" sz="1100" dirty="0">
                <a:latin typeface="Avenir Next LT Pro"/>
              </a:rPr>
              <a:t>If a pharmaceutical company employee will present on behalf, please inform us of their name and company during submission.</a:t>
            </a:r>
            <a:endParaRPr lang="en-US" sz="1100" dirty="0"/>
          </a:p>
          <a:p>
            <a:pPr marL="1147445" lvl="1" indent="-285750"/>
            <a:r>
              <a:rPr lang="en-US" sz="1100" dirty="0">
                <a:latin typeface="Avenir Next LT Pro"/>
              </a:rPr>
              <a:t>The designated presenter must be registered for the 2026 Fall Summit. </a:t>
            </a:r>
          </a:p>
          <a:p>
            <a:pPr marL="461645" indent="-285750">
              <a:buFont typeface="Arial" panose="02070309020205020404" pitchFamily="49" charset="0"/>
              <a:buChar char="•"/>
            </a:pPr>
            <a:r>
              <a:rPr lang="en-US" sz="1150" b="1" dirty="0">
                <a:latin typeface="Avenir Next LT Pro"/>
              </a:rPr>
              <a:t>Do I need to prepare a printed version of the poster? </a:t>
            </a:r>
          </a:p>
          <a:p>
            <a:pPr marL="1147445" lvl="1" indent="-285750"/>
            <a:r>
              <a:rPr lang="en-US" sz="1100" dirty="0">
                <a:latin typeface="Avenir Next LT Pro"/>
              </a:rPr>
              <a:t>No. Posters will be displayed on a 65" TV screen during the presentation. A printed version is not required. </a:t>
            </a:r>
            <a:endParaRPr lang="en-US" sz="1100" dirty="0"/>
          </a:p>
          <a:p>
            <a:pPr marL="518795" indent="-342900">
              <a:buFont typeface="Arial"/>
              <a:buChar char="•"/>
            </a:pPr>
            <a:r>
              <a:rPr lang="en-US" sz="1150" b="1" dirty="0">
                <a:latin typeface="Avenir Next LT Pro"/>
              </a:rPr>
              <a:t>Am I required to use the NCODA poster template? </a:t>
            </a:r>
            <a:endParaRPr lang="en-US" sz="1150" dirty="0"/>
          </a:p>
          <a:p>
            <a:pPr marL="1147445" lvl="1" indent="-285750"/>
            <a:r>
              <a:rPr lang="en-US" sz="1100" dirty="0">
                <a:latin typeface="Avenir Next LT Pro"/>
              </a:rPr>
              <a:t>No. The NCODA poster template is not required. It is simply provided as a resource to help you get started. If you have an existing company or organization poster, you are welcome to use your own template.</a:t>
            </a:r>
            <a:r>
              <a:rPr lang="en-US" sz="1150" dirty="0">
                <a:latin typeface="Avenir Next LT Pro"/>
              </a:rPr>
              <a:t>  </a:t>
            </a:r>
            <a:endParaRPr lang="en-US" sz="1150" dirty="0"/>
          </a:p>
          <a:p>
            <a:pPr marL="461645" indent="-285750">
              <a:buFont typeface="Arial" panose="02070309020205020404" pitchFamily="49" charset="0"/>
              <a:buChar char="•"/>
            </a:pPr>
            <a:r>
              <a:rPr lang="en-US" sz="1150" b="1" dirty="0">
                <a:latin typeface="Avenir Next LT Pro"/>
              </a:rPr>
              <a:t>Are posters published anywhere? </a:t>
            </a:r>
            <a:endParaRPr lang="en-US" sz="1150" b="1" dirty="0"/>
          </a:p>
          <a:p>
            <a:pPr marL="1147445" lvl="1" indent="-285750"/>
            <a:r>
              <a:rPr lang="en-US" sz="1100" dirty="0">
                <a:latin typeface="Avenir Next LT Pro"/>
              </a:rPr>
              <a:t>Posters and abstract will be published: </a:t>
            </a:r>
            <a:endParaRPr lang="en-US" sz="1100" dirty="0"/>
          </a:p>
          <a:p>
            <a:pPr lvl="3">
              <a:buFont typeface="Wingdings" panose="05000000000000000000" pitchFamily="2" charset="2"/>
              <a:buChar char="§"/>
            </a:pPr>
            <a:r>
              <a:rPr lang="en-US" sz="1100" dirty="0">
                <a:latin typeface="Avenir Next LT Pro"/>
              </a:rPr>
              <a:t>On the NCODA website</a:t>
            </a:r>
            <a:endParaRPr lang="en-US" sz="1100" dirty="0"/>
          </a:p>
          <a:p>
            <a:pPr lvl="3">
              <a:buFont typeface="Wingdings" panose="05000000000000000000" pitchFamily="2" charset="2"/>
              <a:buChar char="§"/>
            </a:pPr>
            <a:r>
              <a:rPr lang="en-US" sz="1100" dirty="0">
                <a:latin typeface="Avenir Next LT Pro"/>
              </a:rPr>
              <a:t>In Summit Rewind or Forum Rewind (</a:t>
            </a:r>
            <a:r>
              <a:rPr lang="en-US" sz="1100" i="1" dirty="0">
                <a:latin typeface="Avenir Next LT Pro"/>
              </a:rPr>
              <a:t>Only for their respective conference</a:t>
            </a:r>
            <a:r>
              <a:rPr lang="en-US" sz="1100" dirty="0">
                <a:latin typeface="Avenir Next LT Pro"/>
              </a:rPr>
              <a:t>) </a:t>
            </a:r>
            <a:endParaRPr lang="en-US" sz="1100" dirty="0"/>
          </a:p>
          <a:p>
            <a:pPr lvl="3">
              <a:buFont typeface="Wingdings" panose="05000000000000000000" pitchFamily="2" charset="2"/>
              <a:buChar char="§"/>
            </a:pPr>
            <a:r>
              <a:rPr lang="en-US" sz="1100" dirty="0">
                <a:latin typeface="Avenir Next LT Pro"/>
              </a:rPr>
              <a:t>In the NCODA Journal of Oncology Abstracts (NJOA)  </a:t>
            </a:r>
            <a:endParaRPr lang="en-US" sz="1100" dirty="0"/>
          </a:p>
          <a:p>
            <a:pPr lvl="3">
              <a:buFont typeface="Wingdings" panose="05000000000000000000" pitchFamily="2" charset="2"/>
              <a:buChar char="§"/>
            </a:pPr>
            <a:endParaRPr lang="en-US" sz="1150" dirty="0"/>
          </a:p>
          <a:p>
            <a:pPr marL="800100" lvl="1" indent="-342900"/>
            <a:endParaRPr lang="en-US" sz="1150" dirty="0"/>
          </a:p>
        </p:txBody>
      </p:sp>
    </p:spTree>
    <p:extLst>
      <p:ext uri="{BB962C8B-B14F-4D97-AF65-F5344CB8AC3E}">
        <p14:creationId xmlns:p14="http://schemas.microsoft.com/office/powerpoint/2010/main" val="623739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1E634-0547-B7E0-5FD9-FFDB214CADB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B489F3E-7D74-BD0F-E987-D1D15F300AC5}"/>
              </a:ext>
            </a:extLst>
          </p:cNvPr>
          <p:cNvSpPr>
            <a:spLocks noGrp="1"/>
          </p:cNvSpPr>
          <p:nvPr>
            <p:ph type="body" sz="quarter" idx="10"/>
          </p:nvPr>
        </p:nvSpPr>
        <p:spPr/>
        <p:txBody>
          <a:bodyPr vert="horz" lIns="91440" tIns="45720" rIns="91440" bIns="45720" rtlCol="0" anchor="t">
            <a:normAutofit/>
          </a:bodyPr>
          <a:lstStyle/>
          <a:p>
            <a:r>
              <a:rPr lang="en-US" dirty="0">
                <a:solidFill>
                  <a:srgbClr val="002B4E"/>
                </a:solidFill>
                <a:latin typeface="Avenir Next LT Pro"/>
                <a:cs typeface="Arial"/>
              </a:rPr>
              <a:t>Support &amp; Contacts</a:t>
            </a:r>
            <a:endParaRPr lang="en-US" dirty="0">
              <a:solidFill>
                <a:srgbClr val="002B4E"/>
              </a:solidFill>
            </a:endParaRPr>
          </a:p>
        </p:txBody>
      </p:sp>
      <p:sp>
        <p:nvSpPr>
          <p:cNvPr id="4" name="Text Placeholder 3">
            <a:extLst>
              <a:ext uri="{FF2B5EF4-FFF2-40B4-BE49-F238E27FC236}">
                <a16:creationId xmlns:a16="http://schemas.microsoft.com/office/drawing/2014/main" id="{05EE8476-AB14-2745-26E2-76FE08550C95}"/>
              </a:ext>
            </a:extLst>
          </p:cNvPr>
          <p:cNvSpPr>
            <a:spLocks noGrp="1"/>
          </p:cNvSpPr>
          <p:nvPr>
            <p:ph type="body" sz="quarter" idx="11"/>
          </p:nvPr>
        </p:nvSpPr>
        <p:spPr>
          <a:xfrm>
            <a:off x="735012" y="1586015"/>
            <a:ext cx="10721174" cy="4362023"/>
          </a:xfrm>
        </p:spPr>
        <p:txBody>
          <a:bodyPr vert="horz" lIns="91440" tIns="45720" rIns="91440" bIns="45720" rtlCol="0" anchor="t">
            <a:normAutofit/>
          </a:bodyPr>
          <a:lstStyle/>
          <a:p>
            <a:pPr marL="800100" lvl="1" indent="-342900">
              <a:buFont typeface="Arial" panose="02070309020205020404" pitchFamily="49" charset="0"/>
              <a:buChar char="•"/>
            </a:pPr>
            <a:r>
              <a:rPr lang="en-US" sz="1500" dirty="0">
                <a:latin typeface="Avenir Next LT Pro"/>
              </a:rPr>
              <a:t>For questions or assistance, please contact: </a:t>
            </a:r>
            <a:r>
              <a:rPr lang="en-US" sz="1500" dirty="0">
                <a:latin typeface="Avenir Next LT Pro"/>
                <a:hlinkClick r:id="rId2"/>
              </a:rPr>
              <a:t>posterpresentations@ncoda.org</a:t>
            </a:r>
          </a:p>
          <a:p>
            <a:pPr marL="800100" lvl="1" indent="-342900">
              <a:buFont typeface="Arial" panose="02070309020205020404" pitchFamily="49" charset="0"/>
              <a:buChar char="•"/>
            </a:pPr>
            <a:r>
              <a:rPr lang="en-US" sz="1500" dirty="0">
                <a:latin typeface="Avenir Next LT Pro"/>
              </a:rPr>
              <a:t>CC: your poster committee lead</a:t>
            </a:r>
          </a:p>
          <a:p>
            <a:pPr marL="800100" lvl="1" indent="-342900">
              <a:buFont typeface="Arial" panose="02070309020205020404" pitchFamily="49" charset="0"/>
              <a:buChar char="•"/>
            </a:pPr>
            <a:endParaRPr lang="en-US" sz="1500" dirty="0">
              <a:latin typeface="Avenir Next LT Pro"/>
            </a:endParaRPr>
          </a:p>
          <a:p>
            <a:pPr marL="800100" lvl="1" indent="-342900">
              <a:buFont typeface="Arial" panose="02070309020205020404" pitchFamily="49" charset="0"/>
              <a:buChar char="•"/>
            </a:pPr>
            <a:endParaRPr lang="en-US" sz="1500" dirty="0">
              <a:latin typeface="Avenir Next LT Pro"/>
            </a:endParaRPr>
          </a:p>
          <a:p>
            <a:pPr marL="800100" lvl="1" indent="-342900">
              <a:buFont typeface="Arial" panose="02070309020205020404" pitchFamily="49" charset="0"/>
              <a:buChar char="•"/>
            </a:pPr>
            <a:endParaRPr lang="en-US" sz="1500" dirty="0">
              <a:latin typeface="Avenir Next LT Pro"/>
            </a:endParaRPr>
          </a:p>
          <a:p>
            <a:pPr marL="800100" lvl="1" indent="-342900">
              <a:buFont typeface="Arial" panose="02070309020205020404" pitchFamily="49" charset="0"/>
              <a:buChar char="•"/>
            </a:pPr>
            <a:endParaRPr lang="en-US" sz="1500" dirty="0">
              <a:latin typeface="Avenir Next LT Pro"/>
            </a:endParaRPr>
          </a:p>
          <a:p>
            <a:pPr marL="800100" lvl="1" indent="-342900">
              <a:buFont typeface="Arial" panose="02070309020205020404" pitchFamily="49" charset="0"/>
              <a:buChar char="•"/>
            </a:pPr>
            <a:endParaRPr lang="en-US" sz="1500" dirty="0">
              <a:latin typeface="Avenir Next LT Pro"/>
            </a:endParaRPr>
          </a:p>
          <a:p>
            <a:pPr marL="800100" lvl="1" indent="-342900">
              <a:buFont typeface="Arial" panose="02070309020205020404" pitchFamily="49" charset="0"/>
              <a:buChar char="•"/>
            </a:pPr>
            <a:endParaRPr lang="en-US" sz="1500" dirty="0">
              <a:latin typeface="Avenir Next LT Pro"/>
            </a:endParaRPr>
          </a:p>
          <a:p>
            <a:pPr marL="800100" lvl="1" indent="-342900">
              <a:buFont typeface="Arial" panose="02070309020205020404" pitchFamily="49" charset="0"/>
              <a:buChar char="•"/>
            </a:pPr>
            <a:endParaRPr lang="en-US" sz="1500" dirty="0">
              <a:latin typeface="Avenir Next LT Pro"/>
            </a:endParaRPr>
          </a:p>
          <a:p>
            <a:pPr marL="800100" lvl="1" indent="-342900">
              <a:buFont typeface="Arial" panose="02070309020205020404" pitchFamily="49" charset="0"/>
              <a:buChar char="•"/>
            </a:pPr>
            <a:endParaRPr lang="en-US" sz="1500" dirty="0">
              <a:latin typeface="Avenir Next LT Pro"/>
            </a:endParaRPr>
          </a:p>
          <a:p>
            <a:pPr marL="800100" lvl="1" indent="-342900">
              <a:buFont typeface="Arial" panose="02070309020205020404" pitchFamily="49" charset="0"/>
              <a:buChar char="•"/>
            </a:pPr>
            <a:endParaRPr lang="en-US" sz="1500" dirty="0">
              <a:latin typeface="Avenir Next LT Pro"/>
            </a:endParaRPr>
          </a:p>
          <a:p>
            <a:pPr marL="800100" lvl="1" indent="-342900">
              <a:buFont typeface="Arial" panose="02070309020205020404" pitchFamily="49" charset="0"/>
              <a:buChar char="•"/>
            </a:pPr>
            <a:endParaRPr lang="en-US" sz="1500" dirty="0">
              <a:latin typeface="Avenir Next LT Pro"/>
            </a:endParaRPr>
          </a:p>
          <a:p>
            <a:pPr marL="800100" lvl="1" indent="-342900">
              <a:buFont typeface="Arial" panose="02070309020205020404" pitchFamily="49" charset="0"/>
              <a:buChar char="•"/>
            </a:pPr>
            <a:endParaRPr lang="en-US" sz="1500" dirty="0">
              <a:latin typeface="Avenir Next LT Pro"/>
            </a:endParaRPr>
          </a:p>
          <a:p>
            <a:pPr marL="800100" lvl="1" indent="-342900">
              <a:buFont typeface="Arial" panose="02070309020205020404" pitchFamily="49" charset="0"/>
              <a:buChar char="•"/>
            </a:pPr>
            <a:endParaRPr lang="en-US" sz="1500" dirty="0">
              <a:latin typeface="Avenir Next LT Pro"/>
            </a:endParaRPr>
          </a:p>
          <a:p>
            <a:pPr marL="800100" lvl="1" indent="-342900">
              <a:buFont typeface="Arial" panose="02070309020205020404" pitchFamily="49" charset="0"/>
              <a:buChar char="•"/>
            </a:pPr>
            <a:r>
              <a:rPr lang="en-US" sz="1500" dirty="0">
                <a:latin typeface="Avenir Next LT Pro"/>
              </a:rPr>
              <a:t>We're happy to assist with any questions regarding abstract/poster submissions, formatting, deadlines, or logistics! </a:t>
            </a:r>
          </a:p>
          <a:p>
            <a:pPr marL="800100" lvl="1" indent="-342900">
              <a:buFont typeface="Arial" panose="02070309020205020404" pitchFamily="49" charset="0"/>
              <a:buChar char="•"/>
            </a:pPr>
            <a:endParaRPr lang="en-US" sz="1500" dirty="0">
              <a:latin typeface="Avenir Next LT Pro"/>
            </a:endParaRPr>
          </a:p>
          <a:p>
            <a:pPr marL="800100" lvl="1" indent="-342900">
              <a:buFont typeface="Arial" panose="02070309020205020404" pitchFamily="49" charset="0"/>
              <a:buChar char="•"/>
            </a:pPr>
            <a:endParaRPr lang="en-US" sz="1500" dirty="0">
              <a:latin typeface="Avenir Next LT Pro"/>
            </a:endParaRPr>
          </a:p>
        </p:txBody>
      </p:sp>
      <p:graphicFrame>
        <p:nvGraphicFramePr>
          <p:cNvPr id="3" name="Table 2">
            <a:extLst>
              <a:ext uri="{FF2B5EF4-FFF2-40B4-BE49-F238E27FC236}">
                <a16:creationId xmlns:a16="http://schemas.microsoft.com/office/drawing/2014/main" id="{132E2CE5-2895-3403-BE08-91AE310D3272}"/>
              </a:ext>
            </a:extLst>
          </p:cNvPr>
          <p:cNvGraphicFramePr>
            <a:graphicFrameLocks noGrp="1"/>
          </p:cNvGraphicFramePr>
          <p:nvPr>
            <p:extLst>
              <p:ext uri="{D42A27DB-BD31-4B8C-83A1-F6EECF244321}">
                <p14:modId xmlns:p14="http://schemas.microsoft.com/office/powerpoint/2010/main" val="1442637204"/>
              </p:ext>
            </p:extLst>
          </p:nvPr>
        </p:nvGraphicFramePr>
        <p:xfrm>
          <a:off x="1883315" y="2292481"/>
          <a:ext cx="7944106" cy="2949090"/>
        </p:xfrm>
        <a:graphic>
          <a:graphicData uri="http://schemas.openxmlformats.org/drawingml/2006/table">
            <a:tbl>
              <a:tblPr firstRow="1" bandRow="1">
                <a:tableStyleId>{5C22544A-7EE6-4342-B048-85BDC9FD1C3A}</a:tableStyleId>
              </a:tblPr>
              <a:tblGrid>
                <a:gridCol w="3972053">
                  <a:extLst>
                    <a:ext uri="{9D8B030D-6E8A-4147-A177-3AD203B41FA5}">
                      <a16:colId xmlns:a16="http://schemas.microsoft.com/office/drawing/2014/main" val="732340977"/>
                    </a:ext>
                  </a:extLst>
                </a:gridCol>
                <a:gridCol w="3972053">
                  <a:extLst>
                    <a:ext uri="{9D8B030D-6E8A-4147-A177-3AD203B41FA5}">
                      <a16:colId xmlns:a16="http://schemas.microsoft.com/office/drawing/2014/main" val="1400268295"/>
                    </a:ext>
                  </a:extLst>
                </a:gridCol>
              </a:tblGrid>
              <a:tr h="352040">
                <a:tc gridSpan="2">
                  <a:txBody>
                    <a:bodyPr/>
                    <a:lstStyle/>
                    <a:p>
                      <a:r>
                        <a:rPr lang="en-US" sz="1800" dirty="0">
                          <a:latin typeface="Avenir Next LT Pro"/>
                        </a:rPr>
                        <a:t>Committee Lead Contacts (CC the appropriate one): </a:t>
                      </a:r>
                    </a:p>
                  </a:txBody>
                  <a:tcPr>
                    <a:solidFill>
                      <a:srgbClr val="002B4E"/>
                    </a:solidFill>
                  </a:tcPr>
                </a:tc>
                <a:tc hMerge="1">
                  <a:txBody>
                    <a:bodyPr/>
                    <a:lstStyle/>
                    <a:p>
                      <a:endParaRPr lang="en-US"/>
                    </a:p>
                  </a:txBody>
                  <a:tcPr/>
                </a:tc>
                <a:extLst>
                  <a:ext uri="{0D108BD9-81ED-4DB2-BD59-A6C34878D82A}">
                    <a16:rowId xmlns:a16="http://schemas.microsoft.com/office/drawing/2014/main" val="3029684630"/>
                  </a:ext>
                </a:extLst>
              </a:tr>
              <a:tr h="352040">
                <a:tc>
                  <a:txBody>
                    <a:bodyPr/>
                    <a:lstStyle/>
                    <a:p>
                      <a:r>
                        <a:rPr lang="en-US" sz="1800" b="1" dirty="0">
                          <a:solidFill>
                            <a:schemeClr val="bg1"/>
                          </a:solidFill>
                          <a:latin typeface="Avenir Next LT Pro"/>
                        </a:rPr>
                        <a:t>Submitter Role</a:t>
                      </a:r>
                    </a:p>
                  </a:txBody>
                  <a:tcPr>
                    <a:solidFill>
                      <a:srgbClr val="003866"/>
                    </a:solidFill>
                  </a:tcPr>
                </a:tc>
                <a:tc>
                  <a:txBody>
                    <a:bodyPr/>
                    <a:lstStyle/>
                    <a:p>
                      <a:r>
                        <a:rPr lang="en-US" sz="1800" b="1" dirty="0">
                          <a:solidFill>
                            <a:schemeClr val="bg1"/>
                          </a:solidFill>
                          <a:latin typeface="Avenir Next LT Pro"/>
                        </a:rPr>
                        <a:t>Committee Lead</a:t>
                      </a:r>
                    </a:p>
                  </a:txBody>
                  <a:tcPr>
                    <a:solidFill>
                      <a:srgbClr val="003866"/>
                    </a:solidFill>
                  </a:tcPr>
                </a:tc>
                <a:extLst>
                  <a:ext uri="{0D108BD9-81ED-4DB2-BD59-A6C34878D82A}">
                    <a16:rowId xmlns:a16="http://schemas.microsoft.com/office/drawing/2014/main" val="4195250522"/>
                  </a:ext>
                </a:extLst>
              </a:tr>
              <a:tr h="318795">
                <a:tc>
                  <a:txBody>
                    <a:bodyPr/>
                    <a:lstStyle/>
                    <a:p>
                      <a:r>
                        <a:rPr lang="en-US" sz="1400" dirty="0">
                          <a:latin typeface="Avenir Next LT Pro"/>
                        </a:rPr>
                        <a:t>Physicians &amp; Advanced Practice Providers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venir Next LT Pro" panose="020B0504020202020204" pitchFamily="34" charset="77"/>
                          <a:hlinkClick r:id="rId3"/>
                        </a:rPr>
                        <a:t>Corinne.Shamehdi@ncoda.org</a:t>
                      </a:r>
                      <a:endParaRPr lang="en-US" sz="1400" dirty="0">
                        <a:latin typeface="Avenir Next LT Pro" panose="020B0504020202020204" pitchFamily="34" charset="77"/>
                      </a:endParaRPr>
                    </a:p>
                  </a:txBody>
                  <a:tcPr/>
                </a:tc>
                <a:extLst>
                  <a:ext uri="{0D108BD9-81ED-4DB2-BD59-A6C34878D82A}">
                    <a16:rowId xmlns:a16="http://schemas.microsoft.com/office/drawing/2014/main" val="648112962"/>
                  </a:ext>
                </a:extLst>
              </a:tr>
              <a:tr h="318795">
                <a:tc>
                  <a:txBody>
                    <a:bodyPr/>
                    <a:lstStyle/>
                    <a:p>
                      <a:r>
                        <a:rPr lang="en-US" sz="1400" dirty="0">
                          <a:latin typeface="Avenir Next LT Pro"/>
                        </a:rPr>
                        <a:t>Pharmacists</a:t>
                      </a:r>
                    </a:p>
                  </a:txBody>
                  <a:tcPr/>
                </a:tc>
                <a:tc>
                  <a:txBody>
                    <a:bodyPr/>
                    <a:lstStyle/>
                    <a:p>
                      <a:pPr marL="0" marR="0" lvl="0" indent="0" algn="l" defTabSz="914400">
                        <a:lnSpc>
                          <a:spcPct val="100000"/>
                        </a:lnSpc>
                        <a:spcBef>
                          <a:spcPts val="0"/>
                        </a:spcBef>
                        <a:spcAft>
                          <a:spcPts val="0"/>
                        </a:spcAft>
                        <a:buNone/>
                        <a:tabLst/>
                        <a:defRPr/>
                      </a:pPr>
                      <a:r>
                        <a:rPr lang="en-US" sz="1400" dirty="0">
                          <a:effectLst/>
                          <a:latin typeface="Avenir Next LT Pro" panose="020B0504020202020204" pitchFamily="34" charset="77"/>
                          <a:hlinkClick r:id="rId4" tooltip="mailto:Natasha.olson@ncoda.org"/>
                        </a:rPr>
                        <a:t>Natasha.Olson@ncoda.org</a:t>
                      </a:r>
                      <a:endParaRPr lang="en-US" sz="1400" dirty="0">
                        <a:latin typeface="Avenir Next LT Pro" panose="020B0504020202020204" pitchFamily="34" charset="77"/>
                      </a:endParaRPr>
                    </a:p>
                  </a:txBody>
                  <a:tcPr/>
                </a:tc>
                <a:extLst>
                  <a:ext uri="{0D108BD9-81ED-4DB2-BD59-A6C34878D82A}">
                    <a16:rowId xmlns:a16="http://schemas.microsoft.com/office/drawing/2014/main" val="1075793149"/>
                  </a:ext>
                </a:extLst>
              </a:tr>
              <a:tr h="318795">
                <a:tc>
                  <a:txBody>
                    <a:bodyPr/>
                    <a:lstStyle/>
                    <a:p>
                      <a:r>
                        <a:rPr lang="en-US" sz="1400" dirty="0">
                          <a:latin typeface="Avenir Next LT Pro"/>
                        </a:rPr>
                        <a:t>Nurses</a:t>
                      </a:r>
                    </a:p>
                  </a:txBody>
                  <a:tcPr/>
                </a:tc>
                <a:tc>
                  <a:txBody>
                    <a:bodyPr/>
                    <a:lstStyle/>
                    <a:p>
                      <a:r>
                        <a:rPr lang="en-US" sz="1400" dirty="0">
                          <a:latin typeface="Avenir Next LT Pro" panose="020B0504020202020204" pitchFamily="34" charset="77"/>
                          <a:hlinkClick r:id="rId5"/>
                        </a:rPr>
                        <a:t>Mary.Anderson@ncoda.org</a:t>
                      </a:r>
                      <a:endParaRPr lang="en-US" sz="1400" dirty="0">
                        <a:latin typeface="Avenir Next LT Pro" panose="020B0504020202020204" pitchFamily="34" charset="77"/>
                      </a:endParaRPr>
                    </a:p>
                  </a:txBody>
                  <a:tcPr/>
                </a:tc>
                <a:extLst>
                  <a:ext uri="{0D108BD9-81ED-4DB2-BD59-A6C34878D82A}">
                    <a16:rowId xmlns:a16="http://schemas.microsoft.com/office/drawing/2014/main" val="4176287898"/>
                  </a:ext>
                </a:extLst>
              </a:tr>
              <a:tr h="318795">
                <a:tc>
                  <a:txBody>
                    <a:bodyPr/>
                    <a:lstStyle/>
                    <a:p>
                      <a:r>
                        <a:rPr lang="en-US" sz="1400" dirty="0">
                          <a:latin typeface="Avenir Next LT Pro"/>
                        </a:rPr>
                        <a:t>Pharmacy Technicians</a:t>
                      </a:r>
                    </a:p>
                  </a:txBody>
                  <a:tcPr/>
                </a:tc>
                <a:tc>
                  <a:txBody>
                    <a:bodyPr/>
                    <a:lstStyle/>
                    <a:p>
                      <a:r>
                        <a:rPr lang="en-US" sz="1400" dirty="0">
                          <a:latin typeface="Avenir Next LT Pro" panose="020B0504020202020204" pitchFamily="34" charset="77"/>
                          <a:hlinkClick r:id="rId6"/>
                        </a:rPr>
                        <a:t>Taryn.Newsome@ncoda.org</a:t>
                      </a:r>
                      <a:endParaRPr lang="en-US" sz="1400" dirty="0">
                        <a:latin typeface="Avenir Next LT Pro" panose="020B0504020202020204" pitchFamily="34" charset="77"/>
                      </a:endParaRPr>
                    </a:p>
                  </a:txBody>
                  <a:tcPr/>
                </a:tc>
                <a:extLst>
                  <a:ext uri="{0D108BD9-81ED-4DB2-BD59-A6C34878D82A}">
                    <a16:rowId xmlns:a16="http://schemas.microsoft.com/office/drawing/2014/main" val="1609216609"/>
                  </a:ext>
                </a:extLst>
              </a:tr>
              <a:tr h="318795">
                <a:tc>
                  <a:txBody>
                    <a:bodyPr/>
                    <a:lstStyle/>
                    <a:p>
                      <a:r>
                        <a:rPr lang="en-US" sz="1400" dirty="0">
                          <a:latin typeface="Avenir Next LT Pro"/>
                        </a:rPr>
                        <a:t>Residents &amp; Students</a:t>
                      </a:r>
                    </a:p>
                  </a:txBody>
                  <a:tcPr/>
                </a:tc>
                <a:tc>
                  <a:txBody>
                    <a:bodyPr/>
                    <a:lstStyle/>
                    <a:p>
                      <a:r>
                        <a:rPr lang="en-US" sz="1400" dirty="0">
                          <a:latin typeface="Avenir Next LT Pro" panose="020B0504020202020204" pitchFamily="34" charset="77"/>
                          <a:hlinkClick r:id="rId7"/>
                        </a:rPr>
                        <a:t>Mustafa.Abacioglu@ncoda.org</a:t>
                      </a:r>
                      <a:endParaRPr lang="en-US" sz="1400" dirty="0">
                        <a:latin typeface="Avenir Next LT Pro" panose="020B0504020202020204" pitchFamily="34" charset="77"/>
                      </a:endParaRPr>
                    </a:p>
                  </a:txBody>
                  <a:tcPr/>
                </a:tc>
                <a:extLst>
                  <a:ext uri="{0D108BD9-81ED-4DB2-BD59-A6C34878D82A}">
                    <a16:rowId xmlns:a16="http://schemas.microsoft.com/office/drawing/2014/main" val="2200299712"/>
                  </a:ext>
                </a:extLst>
              </a:tr>
              <a:tr h="318795">
                <a:tc>
                  <a:txBody>
                    <a:bodyPr/>
                    <a:lstStyle/>
                    <a:p>
                      <a:r>
                        <a:rPr lang="en-US" sz="1400" dirty="0">
                          <a:latin typeface="Avenir Next LT Pro"/>
                        </a:rPr>
                        <a:t>Industry Partners &amp; Fellows</a:t>
                      </a:r>
                    </a:p>
                  </a:txBody>
                  <a:tcPr/>
                </a:tc>
                <a:tc>
                  <a:txBody>
                    <a:bodyPr/>
                    <a:lstStyle/>
                    <a:p>
                      <a:r>
                        <a:rPr lang="en-US" sz="1400" dirty="0">
                          <a:latin typeface="Avenir Next LT Pro" panose="020B0504020202020204" pitchFamily="34" charset="77"/>
                          <a:hlinkClick r:id="rId8"/>
                        </a:rPr>
                        <a:t>Jonathan.Rivera@ncoda.org</a:t>
                      </a:r>
                      <a:endParaRPr lang="en-US" sz="1400" dirty="0">
                        <a:latin typeface="Avenir Next LT Pro" panose="020B0504020202020204" pitchFamily="34" charset="77"/>
                      </a:endParaRPr>
                    </a:p>
                  </a:txBody>
                  <a:tcPr/>
                </a:tc>
                <a:extLst>
                  <a:ext uri="{0D108BD9-81ED-4DB2-BD59-A6C34878D82A}">
                    <a16:rowId xmlns:a16="http://schemas.microsoft.com/office/drawing/2014/main" val="3750600460"/>
                  </a:ext>
                </a:extLst>
              </a:tr>
              <a:tr h="0">
                <a:tc>
                  <a:txBody>
                    <a:bodyPr/>
                    <a:lstStyle/>
                    <a:p>
                      <a:pPr lvl="0">
                        <a:buNone/>
                      </a:pPr>
                      <a:r>
                        <a:rPr lang="en-US" sz="1400" dirty="0">
                          <a:latin typeface="Avenir Next LT Pro"/>
                        </a:rPr>
                        <a:t>Research Focused (PhD, MS, MA) </a:t>
                      </a:r>
                    </a:p>
                  </a:txBody>
                  <a:tcPr/>
                </a:tc>
                <a:tc>
                  <a:txBody>
                    <a:bodyPr/>
                    <a:lstStyle/>
                    <a:p>
                      <a:pPr lvl="0">
                        <a:buNone/>
                      </a:pPr>
                      <a:r>
                        <a:rPr lang="en-US" sz="1400" dirty="0">
                          <a:latin typeface="Avenir Next LT Pro" panose="020B0504020202020204" pitchFamily="34" charset="77"/>
                          <a:hlinkClick r:id="rId9"/>
                        </a:rPr>
                        <a:t>Brian.Sturgeon@ncoda.org</a:t>
                      </a:r>
                      <a:endParaRPr lang="en-US" sz="1400" dirty="0">
                        <a:latin typeface="Avenir Next LT Pro" panose="020B0504020202020204" pitchFamily="34" charset="77"/>
                      </a:endParaRPr>
                    </a:p>
                  </a:txBody>
                  <a:tcPr/>
                </a:tc>
                <a:extLst>
                  <a:ext uri="{0D108BD9-81ED-4DB2-BD59-A6C34878D82A}">
                    <a16:rowId xmlns:a16="http://schemas.microsoft.com/office/drawing/2014/main" val="505064263"/>
                  </a:ext>
                </a:extLst>
              </a:tr>
            </a:tbl>
          </a:graphicData>
        </a:graphic>
      </p:graphicFrame>
    </p:spTree>
    <p:extLst>
      <p:ext uri="{BB962C8B-B14F-4D97-AF65-F5344CB8AC3E}">
        <p14:creationId xmlns:p14="http://schemas.microsoft.com/office/powerpoint/2010/main" val="177350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1E32D-4296-27E7-3E4B-B71D4F4FA7B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49276F2-369D-DDFE-8798-8AB1E4D2E0E8}"/>
              </a:ext>
            </a:extLst>
          </p:cNvPr>
          <p:cNvSpPr>
            <a:spLocks noGrp="1"/>
          </p:cNvSpPr>
          <p:nvPr>
            <p:ph type="body" sz="quarter" idx="10"/>
          </p:nvPr>
        </p:nvSpPr>
        <p:spPr/>
        <p:txBody>
          <a:bodyPr/>
          <a:lstStyle/>
          <a:p>
            <a:r>
              <a:rPr lang="en-US">
                <a:solidFill>
                  <a:srgbClr val="002B4E"/>
                </a:solidFill>
              </a:rPr>
              <a:t>Poster Templates</a:t>
            </a:r>
          </a:p>
        </p:txBody>
      </p:sp>
    </p:spTree>
    <p:extLst>
      <p:ext uri="{BB962C8B-B14F-4D97-AF65-F5344CB8AC3E}">
        <p14:creationId xmlns:p14="http://schemas.microsoft.com/office/powerpoint/2010/main" val="3301587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810A15-FED4-86EC-9F19-FD3539C48545}"/>
              </a:ext>
            </a:extLst>
          </p:cNvPr>
          <p:cNvSpPr/>
          <p:nvPr/>
        </p:nvSpPr>
        <p:spPr>
          <a:xfrm>
            <a:off x="197960" y="0"/>
            <a:ext cx="11994040" cy="12920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4400" b="1">
                <a:solidFill>
                  <a:schemeClr val="bg1"/>
                </a:solidFill>
                <a:latin typeface="Avenir Next LT Pro" panose="020B0504020202020204" pitchFamily="34" charset="77"/>
                <a:cs typeface="Arial"/>
              </a:rPr>
              <a:t>Title</a:t>
            </a:r>
          </a:p>
          <a:p>
            <a:r>
              <a:rPr lang="en-US" sz="1600" b="1">
                <a:solidFill>
                  <a:schemeClr val="bg1"/>
                </a:solidFill>
                <a:latin typeface="Avenir Next LT Pro" panose="020B0504020202020204" pitchFamily="34" charset="77"/>
                <a:cs typeface="Arial"/>
              </a:rPr>
              <a:t>Name(s) | Name of Organization</a:t>
            </a:r>
          </a:p>
        </p:txBody>
      </p:sp>
      <p:sp>
        <p:nvSpPr>
          <p:cNvPr id="6" name="Rectangle 5">
            <a:extLst>
              <a:ext uri="{FF2B5EF4-FFF2-40B4-BE49-F238E27FC236}">
                <a16:creationId xmlns:a16="http://schemas.microsoft.com/office/drawing/2014/main" id="{A703A288-5AAF-C3F1-6A5E-632D69B260FE}"/>
              </a:ext>
            </a:extLst>
          </p:cNvPr>
          <p:cNvSpPr/>
          <p:nvPr/>
        </p:nvSpPr>
        <p:spPr>
          <a:xfrm>
            <a:off x="159026" y="1936602"/>
            <a:ext cx="2822713" cy="34901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latin typeface="Avenir Next LT Pro" panose="020B0504020202020204" pitchFamily="34" charset="77"/>
                <a:cs typeface="Arial" panose="020B0604020202020204" pitchFamily="34" charset="0"/>
              </a:rPr>
              <a:t>State the purpose of the research and summarize the current knowledge, the knowledge gap, and how the research project proposes to address the knowledge gap.</a:t>
            </a:r>
          </a:p>
        </p:txBody>
      </p:sp>
      <p:sp>
        <p:nvSpPr>
          <p:cNvPr id="7" name="Rectangle: Single Corner Rounded 11">
            <a:extLst>
              <a:ext uri="{FF2B5EF4-FFF2-40B4-BE49-F238E27FC236}">
                <a16:creationId xmlns:a16="http://schemas.microsoft.com/office/drawing/2014/main" id="{21C8F279-D75C-B397-6E32-621F6AF615DA}"/>
              </a:ext>
            </a:extLst>
          </p:cNvPr>
          <p:cNvSpPr/>
          <p:nvPr/>
        </p:nvSpPr>
        <p:spPr>
          <a:xfrm>
            <a:off x="3169478" y="1620079"/>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95000"/>
                  </a:schemeClr>
                </a:solidFill>
                <a:latin typeface="Avenir Next LT Pro" panose="020B0504020202020204" pitchFamily="34" charset="77"/>
                <a:cs typeface="Arial" panose="020B0604020202020204" pitchFamily="34" charset="0"/>
              </a:rPr>
              <a:t>Methods</a:t>
            </a:r>
          </a:p>
        </p:txBody>
      </p:sp>
      <p:sp>
        <p:nvSpPr>
          <p:cNvPr id="8" name="Rectangle 7">
            <a:extLst>
              <a:ext uri="{FF2B5EF4-FFF2-40B4-BE49-F238E27FC236}">
                <a16:creationId xmlns:a16="http://schemas.microsoft.com/office/drawing/2014/main" id="{6139B68C-C888-8CFB-847E-3DC626E57BDC}"/>
              </a:ext>
            </a:extLst>
          </p:cNvPr>
          <p:cNvSpPr/>
          <p:nvPr/>
        </p:nvSpPr>
        <p:spPr>
          <a:xfrm>
            <a:off x="3169478" y="1936602"/>
            <a:ext cx="2822713" cy="21523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effectLst/>
                <a:latin typeface="Avenir Next LT Pro" panose="020B0504020202020204" pitchFamily="34" charset="77"/>
                <a:ea typeface="Calibri" panose="020F0502020204030204" pitchFamily="34" charset="0"/>
              </a:rPr>
              <a:t>Describe the approach, including study design, participants, data collection, and analysis methods.</a:t>
            </a:r>
            <a:endParaRPr lang="en-US" sz="800">
              <a:solidFill>
                <a:schemeClr val="tx1"/>
              </a:solidFill>
              <a:latin typeface="Avenir Next LT Pro" panose="020B0504020202020204" pitchFamily="34" charset="77"/>
              <a:cs typeface="Arial" panose="020B0604020202020204" pitchFamily="34" charset="0"/>
            </a:endParaRPr>
          </a:p>
        </p:txBody>
      </p:sp>
      <p:sp>
        <p:nvSpPr>
          <p:cNvPr id="9" name="Rectangle 8">
            <a:extLst>
              <a:ext uri="{FF2B5EF4-FFF2-40B4-BE49-F238E27FC236}">
                <a16:creationId xmlns:a16="http://schemas.microsoft.com/office/drawing/2014/main" id="{3446057C-E40C-0647-5833-28BD4052359B}"/>
              </a:ext>
            </a:extLst>
          </p:cNvPr>
          <p:cNvSpPr/>
          <p:nvPr/>
        </p:nvSpPr>
        <p:spPr>
          <a:xfrm>
            <a:off x="6179930" y="1936602"/>
            <a:ext cx="2822713" cy="21523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1400">
                <a:solidFill>
                  <a:schemeClr val="tx1"/>
                </a:solidFill>
                <a:latin typeface="Avenir Next LT Pro" panose="020B0504020202020204" pitchFamily="34" charset="77"/>
                <a:cs typeface="Arial"/>
              </a:rPr>
              <a:t>Interpret the results, highlighting their significance, implications, and potential limitations.</a:t>
            </a:r>
          </a:p>
        </p:txBody>
      </p:sp>
      <p:sp>
        <p:nvSpPr>
          <p:cNvPr id="10" name="Rectangle 9">
            <a:extLst>
              <a:ext uri="{FF2B5EF4-FFF2-40B4-BE49-F238E27FC236}">
                <a16:creationId xmlns:a16="http://schemas.microsoft.com/office/drawing/2014/main" id="{87D2C76C-1C77-67A6-87A2-E6FE04D96F47}"/>
              </a:ext>
            </a:extLst>
          </p:cNvPr>
          <p:cNvSpPr/>
          <p:nvPr/>
        </p:nvSpPr>
        <p:spPr>
          <a:xfrm>
            <a:off x="3169478" y="4227445"/>
            <a:ext cx="5833165" cy="2470418"/>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effectLst/>
                <a:latin typeface="Avenir Next LT Pro" panose="020B0504020202020204" pitchFamily="34" charset="77"/>
                <a:ea typeface="Calibri" panose="020F0502020204030204" pitchFamily="34" charset="0"/>
              </a:rPr>
              <a:t>REPLACE </a:t>
            </a:r>
            <a:r>
              <a:rPr lang="en-US" sz="1400" b="1">
                <a:solidFill>
                  <a:schemeClr val="tx1"/>
                </a:solidFill>
                <a:latin typeface="Avenir Next LT Pro" panose="020B0504020202020204" pitchFamily="34" charset="77"/>
                <a:ea typeface="Calibri" panose="020F0502020204030204" pitchFamily="34" charset="0"/>
              </a:rPr>
              <a:t>WITH GRAPHICS</a:t>
            </a:r>
            <a:r>
              <a:rPr lang="en-US" sz="1400">
                <a:solidFill>
                  <a:schemeClr val="tx1"/>
                </a:solidFill>
                <a:latin typeface="Avenir Next LT Pro" panose="020B0504020202020204" pitchFamily="34" charset="77"/>
                <a:ea typeface="Calibri" panose="020F0502020204030204" pitchFamily="34" charset="0"/>
              </a:rPr>
              <a:t>:</a:t>
            </a:r>
            <a:r>
              <a:rPr lang="en-US" sz="1400">
                <a:solidFill>
                  <a:schemeClr val="tx1"/>
                </a:solidFill>
                <a:effectLst/>
                <a:latin typeface="Avenir Next LT Pro" panose="020B0504020202020204" pitchFamily="34" charset="77"/>
                <a:ea typeface="Calibri" panose="020F0502020204030204" pitchFamily="34" charset="0"/>
              </a:rPr>
              <a:t> (charts, graphs, diagrams, etc.) that effectively convey the data or concepts. </a:t>
            </a:r>
            <a:endParaRPr lang="en-US" sz="800">
              <a:solidFill>
                <a:schemeClr val="tx1"/>
              </a:solidFill>
              <a:latin typeface="Avenir Next LT Pro" panose="020B0504020202020204" pitchFamily="34" charset="77"/>
              <a:cs typeface="Arial" panose="020B0604020202020204" pitchFamily="34" charset="0"/>
            </a:endParaRPr>
          </a:p>
        </p:txBody>
      </p:sp>
      <p:sp>
        <p:nvSpPr>
          <p:cNvPr id="11" name="Rectangle: Single Corner Rounded 14">
            <a:extLst>
              <a:ext uri="{FF2B5EF4-FFF2-40B4-BE49-F238E27FC236}">
                <a16:creationId xmlns:a16="http://schemas.microsoft.com/office/drawing/2014/main" id="{3AF474FA-2771-C496-579D-72A20A3FE217}"/>
              </a:ext>
            </a:extLst>
          </p:cNvPr>
          <p:cNvSpPr/>
          <p:nvPr/>
        </p:nvSpPr>
        <p:spPr>
          <a:xfrm>
            <a:off x="6179930" y="1620079"/>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Discussion</a:t>
            </a:r>
          </a:p>
        </p:txBody>
      </p:sp>
      <p:sp>
        <p:nvSpPr>
          <p:cNvPr id="12" name="Rectangle: Single Corner Rounded 17">
            <a:extLst>
              <a:ext uri="{FF2B5EF4-FFF2-40B4-BE49-F238E27FC236}">
                <a16:creationId xmlns:a16="http://schemas.microsoft.com/office/drawing/2014/main" id="{489A28F1-AD66-837E-80DC-2084FF8C9759}"/>
              </a:ext>
            </a:extLst>
          </p:cNvPr>
          <p:cNvSpPr/>
          <p:nvPr/>
        </p:nvSpPr>
        <p:spPr>
          <a:xfrm>
            <a:off x="9190383" y="1620079"/>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Results / Conclusion</a:t>
            </a:r>
          </a:p>
        </p:txBody>
      </p:sp>
      <p:sp>
        <p:nvSpPr>
          <p:cNvPr id="13" name="Rectangle: Single Corner Rounded 7">
            <a:extLst>
              <a:ext uri="{FF2B5EF4-FFF2-40B4-BE49-F238E27FC236}">
                <a16:creationId xmlns:a16="http://schemas.microsoft.com/office/drawing/2014/main" id="{42EA935E-6908-996A-F74B-872319BE44DD}"/>
              </a:ext>
            </a:extLst>
          </p:cNvPr>
          <p:cNvSpPr/>
          <p:nvPr/>
        </p:nvSpPr>
        <p:spPr>
          <a:xfrm>
            <a:off x="159026" y="1620079"/>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Background</a:t>
            </a:r>
          </a:p>
        </p:txBody>
      </p:sp>
      <p:sp>
        <p:nvSpPr>
          <p:cNvPr id="15" name="Rectangle: Single Corner Rounded 21">
            <a:extLst>
              <a:ext uri="{FF2B5EF4-FFF2-40B4-BE49-F238E27FC236}">
                <a16:creationId xmlns:a16="http://schemas.microsoft.com/office/drawing/2014/main" id="{A5CA230F-1CF2-C980-BA3C-74EA875736E3}"/>
              </a:ext>
            </a:extLst>
          </p:cNvPr>
          <p:cNvSpPr/>
          <p:nvPr/>
        </p:nvSpPr>
        <p:spPr>
          <a:xfrm>
            <a:off x="159026" y="5508067"/>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Objective(s)</a:t>
            </a:r>
          </a:p>
        </p:txBody>
      </p:sp>
      <p:sp>
        <p:nvSpPr>
          <p:cNvPr id="16" name="Rectangle 15">
            <a:extLst>
              <a:ext uri="{FF2B5EF4-FFF2-40B4-BE49-F238E27FC236}">
                <a16:creationId xmlns:a16="http://schemas.microsoft.com/office/drawing/2014/main" id="{74BFB293-9140-2942-44F5-D672550FD098}"/>
              </a:ext>
            </a:extLst>
          </p:cNvPr>
          <p:cNvSpPr/>
          <p:nvPr/>
        </p:nvSpPr>
        <p:spPr>
          <a:xfrm>
            <a:off x="159026" y="5824590"/>
            <a:ext cx="2822713" cy="882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effectLst/>
                <a:latin typeface="Avenir Next LT Pro" panose="020B0504020202020204" pitchFamily="34" charset="77"/>
                <a:ea typeface="Calibri" panose="020F0502020204030204" pitchFamily="34" charset="0"/>
              </a:rPr>
              <a:t>Identify the specific aims or research questions the project seeks to answer.</a:t>
            </a:r>
            <a:endParaRPr lang="en-US" sz="1400">
              <a:solidFill>
                <a:schemeClr val="tx1"/>
              </a:solidFill>
              <a:latin typeface="Avenir Next LT Pro" panose="020B0504020202020204" pitchFamily="34" charset="77"/>
              <a:cs typeface="Arial" panose="020B0604020202020204" pitchFamily="34" charset="0"/>
            </a:endParaRPr>
          </a:p>
        </p:txBody>
      </p:sp>
      <p:sp>
        <p:nvSpPr>
          <p:cNvPr id="17" name="Rectangle: Single Corner Rounded 2">
            <a:extLst>
              <a:ext uri="{FF2B5EF4-FFF2-40B4-BE49-F238E27FC236}">
                <a16:creationId xmlns:a16="http://schemas.microsoft.com/office/drawing/2014/main" id="{0AE59E63-C734-BD6B-A6CF-3C12CC456BD9}"/>
              </a:ext>
            </a:extLst>
          </p:cNvPr>
          <p:cNvSpPr/>
          <p:nvPr/>
        </p:nvSpPr>
        <p:spPr>
          <a:xfrm>
            <a:off x="9190382" y="4227444"/>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a:solidFill>
                  <a:schemeClr val="bg1"/>
                </a:solidFill>
                <a:latin typeface="Avenir Next LT Pro" panose="020B0504020202020204" pitchFamily="34" charset="77"/>
                <a:cs typeface="Arial" panose="020B0604020202020204" pitchFamily="34" charset="0"/>
              </a:rPr>
              <a:t>Reference(s)</a:t>
            </a:r>
          </a:p>
        </p:txBody>
      </p:sp>
      <p:sp>
        <p:nvSpPr>
          <p:cNvPr id="18" name="Rectangle 17">
            <a:extLst>
              <a:ext uri="{FF2B5EF4-FFF2-40B4-BE49-F238E27FC236}">
                <a16:creationId xmlns:a16="http://schemas.microsoft.com/office/drawing/2014/main" id="{9E4F7945-94A0-CC80-65D9-8A2A6040E3D2}"/>
              </a:ext>
            </a:extLst>
          </p:cNvPr>
          <p:cNvSpPr/>
          <p:nvPr/>
        </p:nvSpPr>
        <p:spPr>
          <a:xfrm>
            <a:off x="9190381" y="4547431"/>
            <a:ext cx="2822713" cy="882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effectLst/>
                <a:latin typeface="Avenir Next LT Pro" panose="020B0504020202020204" pitchFamily="34" charset="77"/>
                <a:ea typeface="Calibri" panose="020F0502020204030204" pitchFamily="34" charset="0"/>
              </a:rPr>
              <a:t>Ensure all literature, data, prior work, graphics, etc., referenced in the presentation are properly cited.</a:t>
            </a:r>
          </a:p>
        </p:txBody>
      </p:sp>
      <p:sp>
        <p:nvSpPr>
          <p:cNvPr id="19" name="Rectangle: Single Corner Rounded 21">
            <a:extLst>
              <a:ext uri="{FF2B5EF4-FFF2-40B4-BE49-F238E27FC236}">
                <a16:creationId xmlns:a16="http://schemas.microsoft.com/office/drawing/2014/main" id="{BEA6B7C2-A846-21E1-D9F0-DD6B626877BC}"/>
              </a:ext>
            </a:extLst>
          </p:cNvPr>
          <p:cNvSpPr/>
          <p:nvPr/>
        </p:nvSpPr>
        <p:spPr>
          <a:xfrm>
            <a:off x="9190381" y="5511530"/>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Disclosure</a:t>
            </a:r>
          </a:p>
        </p:txBody>
      </p:sp>
      <p:sp>
        <p:nvSpPr>
          <p:cNvPr id="20" name="Rectangle 19">
            <a:extLst>
              <a:ext uri="{FF2B5EF4-FFF2-40B4-BE49-F238E27FC236}">
                <a16:creationId xmlns:a16="http://schemas.microsoft.com/office/drawing/2014/main" id="{7FB31950-60AC-8C14-6172-47462A90053D}"/>
              </a:ext>
            </a:extLst>
          </p:cNvPr>
          <p:cNvSpPr/>
          <p:nvPr/>
        </p:nvSpPr>
        <p:spPr>
          <a:xfrm>
            <a:off x="9190381" y="5828053"/>
            <a:ext cx="2822713" cy="882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latin typeface="Avenir Next LT Pro" panose="020B0504020202020204" pitchFamily="34" charset="77"/>
                <a:cs typeface="Arial" panose="020B0604020202020204" pitchFamily="34" charset="0"/>
              </a:rPr>
              <a:t>Disclose all financial or personal relationships that could influence the research or outcomes</a:t>
            </a:r>
            <a:r>
              <a:rPr lang="en-US" sz="1050">
                <a:solidFill>
                  <a:schemeClr val="tx1"/>
                </a:solidFill>
                <a:latin typeface="Avenir Next LT Pro" panose="020B0504020202020204" pitchFamily="34" charset="77"/>
                <a:cs typeface="Arial" panose="020B0604020202020204" pitchFamily="34" charset="0"/>
              </a:rPr>
              <a:t>.</a:t>
            </a:r>
          </a:p>
        </p:txBody>
      </p:sp>
      <p:sp>
        <p:nvSpPr>
          <p:cNvPr id="21" name="Rectangle 20">
            <a:extLst>
              <a:ext uri="{FF2B5EF4-FFF2-40B4-BE49-F238E27FC236}">
                <a16:creationId xmlns:a16="http://schemas.microsoft.com/office/drawing/2014/main" id="{32826A6B-F98A-F8A4-28DC-FB342A701205}"/>
              </a:ext>
            </a:extLst>
          </p:cNvPr>
          <p:cNvSpPr/>
          <p:nvPr/>
        </p:nvSpPr>
        <p:spPr>
          <a:xfrm>
            <a:off x="9190383" y="1936602"/>
            <a:ext cx="2822713" cy="21523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effectLst/>
                <a:latin typeface="Avenir Next LT Pro" panose="020B0504020202020204" pitchFamily="34" charset="77"/>
                <a:ea typeface="Calibri" panose="020F0502020204030204" pitchFamily="34" charset="0"/>
              </a:rPr>
              <a:t>Summarize the key findings of the project or research, often with the support of data tables or figures.</a:t>
            </a:r>
            <a:endParaRPr lang="en-US" sz="800">
              <a:solidFill>
                <a:schemeClr val="tx1"/>
              </a:solidFill>
              <a:latin typeface="Avenir Next LT Pro" panose="020B0504020202020204" pitchFamily="34" charset="77"/>
              <a:cs typeface="Arial" panose="020B0604020202020204" pitchFamily="34" charset="0"/>
            </a:endParaRPr>
          </a:p>
        </p:txBody>
      </p:sp>
    </p:spTree>
    <p:extLst>
      <p:ext uri="{BB962C8B-B14F-4D97-AF65-F5344CB8AC3E}">
        <p14:creationId xmlns:p14="http://schemas.microsoft.com/office/powerpoint/2010/main" val="2411934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93AA0-355E-C639-23F2-C2065E42163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991AD6B-B18C-39EA-F265-42536B6BB136}"/>
              </a:ext>
            </a:extLst>
          </p:cNvPr>
          <p:cNvSpPr/>
          <p:nvPr/>
        </p:nvSpPr>
        <p:spPr>
          <a:xfrm>
            <a:off x="197960" y="0"/>
            <a:ext cx="11994040" cy="12920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4400" b="1">
                <a:solidFill>
                  <a:schemeClr val="bg1"/>
                </a:solidFill>
                <a:latin typeface="Avenir Next LT Pro" panose="020B0504020202020204" pitchFamily="34" charset="77"/>
                <a:cs typeface="Arial"/>
              </a:rPr>
              <a:t>Title</a:t>
            </a:r>
          </a:p>
          <a:p>
            <a:r>
              <a:rPr lang="en-US" sz="1600" b="1">
                <a:solidFill>
                  <a:schemeClr val="bg1"/>
                </a:solidFill>
                <a:latin typeface="Avenir Next LT Pro" panose="020B0504020202020204" pitchFamily="34" charset="77"/>
                <a:cs typeface="Arial"/>
              </a:rPr>
              <a:t>Name(s) | Name of Organization</a:t>
            </a:r>
          </a:p>
        </p:txBody>
      </p:sp>
      <p:sp>
        <p:nvSpPr>
          <p:cNvPr id="3" name="Rectangle 2">
            <a:extLst>
              <a:ext uri="{FF2B5EF4-FFF2-40B4-BE49-F238E27FC236}">
                <a16:creationId xmlns:a16="http://schemas.microsoft.com/office/drawing/2014/main" id="{D1026F1A-67C6-A925-3630-A79B27E03A00}"/>
              </a:ext>
            </a:extLst>
          </p:cNvPr>
          <p:cNvSpPr/>
          <p:nvPr/>
        </p:nvSpPr>
        <p:spPr>
          <a:xfrm>
            <a:off x="159026" y="1936602"/>
            <a:ext cx="2822713" cy="34901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latin typeface="Avenir Next LT Pro" panose="020B0504020202020204" pitchFamily="34" charset="77"/>
                <a:cs typeface="Arial" panose="020B0604020202020204" pitchFamily="34" charset="0"/>
              </a:rPr>
              <a:t>State the purpose of the research and summarize the current knowledge, the knowledge gap, and how the research project proposes to address the knowledge gap.</a:t>
            </a:r>
          </a:p>
        </p:txBody>
      </p:sp>
      <p:sp>
        <p:nvSpPr>
          <p:cNvPr id="4" name="Rectangle: Single Corner Rounded 11">
            <a:extLst>
              <a:ext uri="{FF2B5EF4-FFF2-40B4-BE49-F238E27FC236}">
                <a16:creationId xmlns:a16="http://schemas.microsoft.com/office/drawing/2014/main" id="{C88A9A9E-16AB-B8E3-7BA7-67CC2F7C8BDF}"/>
              </a:ext>
            </a:extLst>
          </p:cNvPr>
          <p:cNvSpPr/>
          <p:nvPr/>
        </p:nvSpPr>
        <p:spPr>
          <a:xfrm>
            <a:off x="3169478" y="1620079"/>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95000"/>
                  </a:schemeClr>
                </a:solidFill>
                <a:latin typeface="Avenir Next LT Pro" panose="020B0504020202020204" pitchFamily="34" charset="77"/>
                <a:cs typeface="Arial" panose="020B0604020202020204" pitchFamily="34" charset="0"/>
              </a:rPr>
              <a:t>Methods</a:t>
            </a:r>
          </a:p>
        </p:txBody>
      </p:sp>
      <p:sp>
        <p:nvSpPr>
          <p:cNvPr id="5" name="Rectangle 4">
            <a:extLst>
              <a:ext uri="{FF2B5EF4-FFF2-40B4-BE49-F238E27FC236}">
                <a16:creationId xmlns:a16="http://schemas.microsoft.com/office/drawing/2014/main" id="{8D3F8D80-1910-8CE5-17AD-E2F64A99A7AA}"/>
              </a:ext>
            </a:extLst>
          </p:cNvPr>
          <p:cNvSpPr/>
          <p:nvPr/>
        </p:nvSpPr>
        <p:spPr>
          <a:xfrm>
            <a:off x="3169478" y="1936602"/>
            <a:ext cx="2822713" cy="21523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effectLst/>
                <a:latin typeface="Avenir Next LT Pro" panose="020B0504020202020204" pitchFamily="34" charset="77"/>
                <a:ea typeface="Calibri" panose="020F0502020204030204" pitchFamily="34" charset="0"/>
              </a:rPr>
              <a:t>Describe the approach, including study design, participants, data collection, and analysis methods.</a:t>
            </a:r>
            <a:endParaRPr lang="en-US" sz="800">
              <a:solidFill>
                <a:schemeClr val="tx1"/>
              </a:solidFill>
              <a:latin typeface="Avenir Next LT Pro" panose="020B0504020202020204" pitchFamily="34" charset="77"/>
              <a:cs typeface="Arial" panose="020B0604020202020204" pitchFamily="34" charset="0"/>
            </a:endParaRPr>
          </a:p>
        </p:txBody>
      </p:sp>
      <p:sp>
        <p:nvSpPr>
          <p:cNvPr id="6" name="Rectangle 5">
            <a:extLst>
              <a:ext uri="{FF2B5EF4-FFF2-40B4-BE49-F238E27FC236}">
                <a16:creationId xmlns:a16="http://schemas.microsoft.com/office/drawing/2014/main" id="{98C8504A-F947-0BFD-05CE-20D143648F79}"/>
              </a:ext>
            </a:extLst>
          </p:cNvPr>
          <p:cNvSpPr/>
          <p:nvPr/>
        </p:nvSpPr>
        <p:spPr>
          <a:xfrm>
            <a:off x="6179930" y="1936602"/>
            <a:ext cx="2822713" cy="21523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1400">
                <a:solidFill>
                  <a:schemeClr val="tx1"/>
                </a:solidFill>
                <a:latin typeface="Avenir Next LT Pro" panose="020B0504020202020204" pitchFamily="34" charset="77"/>
                <a:cs typeface="Arial"/>
              </a:rPr>
              <a:t>Interpret the results, highlighting their significance, implications, and potential limitations.</a:t>
            </a:r>
          </a:p>
        </p:txBody>
      </p:sp>
      <p:sp>
        <p:nvSpPr>
          <p:cNvPr id="7" name="Rectangle 6">
            <a:extLst>
              <a:ext uri="{FF2B5EF4-FFF2-40B4-BE49-F238E27FC236}">
                <a16:creationId xmlns:a16="http://schemas.microsoft.com/office/drawing/2014/main" id="{A1DB3513-B9EC-F189-510D-05E0F431BAE1}"/>
              </a:ext>
            </a:extLst>
          </p:cNvPr>
          <p:cNvSpPr/>
          <p:nvPr/>
        </p:nvSpPr>
        <p:spPr>
          <a:xfrm>
            <a:off x="3169478" y="4227445"/>
            <a:ext cx="5833165" cy="2470418"/>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effectLst/>
                <a:latin typeface="Avenir Next LT Pro" panose="020B0504020202020204" pitchFamily="34" charset="77"/>
                <a:ea typeface="Calibri" panose="020F0502020204030204" pitchFamily="34" charset="0"/>
              </a:rPr>
              <a:t>REPLACE </a:t>
            </a:r>
            <a:r>
              <a:rPr lang="en-US" sz="1400" b="1">
                <a:solidFill>
                  <a:schemeClr val="tx1"/>
                </a:solidFill>
                <a:latin typeface="Avenir Next LT Pro" panose="020B0504020202020204" pitchFamily="34" charset="77"/>
                <a:ea typeface="Calibri" panose="020F0502020204030204" pitchFamily="34" charset="0"/>
              </a:rPr>
              <a:t>WITH GRAPHICS</a:t>
            </a:r>
            <a:r>
              <a:rPr lang="en-US" sz="1400">
                <a:solidFill>
                  <a:schemeClr val="tx1"/>
                </a:solidFill>
                <a:latin typeface="Avenir Next LT Pro" panose="020B0504020202020204" pitchFamily="34" charset="77"/>
                <a:ea typeface="Calibri" panose="020F0502020204030204" pitchFamily="34" charset="0"/>
              </a:rPr>
              <a:t>:</a:t>
            </a:r>
            <a:r>
              <a:rPr lang="en-US" sz="1400">
                <a:solidFill>
                  <a:schemeClr val="tx1"/>
                </a:solidFill>
                <a:effectLst/>
                <a:latin typeface="Avenir Next LT Pro" panose="020B0504020202020204" pitchFamily="34" charset="77"/>
                <a:ea typeface="Calibri" panose="020F0502020204030204" pitchFamily="34" charset="0"/>
              </a:rPr>
              <a:t> (charts, graphs, diagrams, etc.) that effectively convey the data or concepts. </a:t>
            </a:r>
            <a:endParaRPr lang="en-US" sz="800">
              <a:solidFill>
                <a:schemeClr val="tx1"/>
              </a:solidFill>
              <a:latin typeface="Avenir Next LT Pro" panose="020B0504020202020204" pitchFamily="34" charset="77"/>
              <a:cs typeface="Arial" panose="020B0604020202020204" pitchFamily="34" charset="0"/>
            </a:endParaRPr>
          </a:p>
        </p:txBody>
      </p:sp>
      <p:sp>
        <p:nvSpPr>
          <p:cNvPr id="8" name="Rectangle: Single Corner Rounded 14">
            <a:extLst>
              <a:ext uri="{FF2B5EF4-FFF2-40B4-BE49-F238E27FC236}">
                <a16:creationId xmlns:a16="http://schemas.microsoft.com/office/drawing/2014/main" id="{257DBEFB-D10D-FBF0-05A9-76D68CF9C757}"/>
              </a:ext>
            </a:extLst>
          </p:cNvPr>
          <p:cNvSpPr/>
          <p:nvPr/>
        </p:nvSpPr>
        <p:spPr>
          <a:xfrm>
            <a:off x="6179930" y="1620079"/>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Discussion</a:t>
            </a:r>
          </a:p>
        </p:txBody>
      </p:sp>
      <p:sp>
        <p:nvSpPr>
          <p:cNvPr id="9" name="Rectangle: Single Corner Rounded 17">
            <a:extLst>
              <a:ext uri="{FF2B5EF4-FFF2-40B4-BE49-F238E27FC236}">
                <a16:creationId xmlns:a16="http://schemas.microsoft.com/office/drawing/2014/main" id="{0393CAAC-397D-1826-CDAD-DD402E048C9D}"/>
              </a:ext>
            </a:extLst>
          </p:cNvPr>
          <p:cNvSpPr/>
          <p:nvPr/>
        </p:nvSpPr>
        <p:spPr>
          <a:xfrm>
            <a:off x="9190383" y="1620079"/>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Results / Conclusion</a:t>
            </a:r>
          </a:p>
        </p:txBody>
      </p:sp>
      <p:sp>
        <p:nvSpPr>
          <p:cNvPr id="10" name="Rectangle: Single Corner Rounded 7">
            <a:extLst>
              <a:ext uri="{FF2B5EF4-FFF2-40B4-BE49-F238E27FC236}">
                <a16:creationId xmlns:a16="http://schemas.microsoft.com/office/drawing/2014/main" id="{61A8B3FB-09FF-7A36-E858-37C0677AB871}"/>
              </a:ext>
            </a:extLst>
          </p:cNvPr>
          <p:cNvSpPr/>
          <p:nvPr/>
        </p:nvSpPr>
        <p:spPr>
          <a:xfrm>
            <a:off x="159026" y="1620079"/>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Background</a:t>
            </a:r>
          </a:p>
        </p:txBody>
      </p:sp>
      <p:sp>
        <p:nvSpPr>
          <p:cNvPr id="14" name="Rectangle: Single Corner Rounded 2">
            <a:extLst>
              <a:ext uri="{FF2B5EF4-FFF2-40B4-BE49-F238E27FC236}">
                <a16:creationId xmlns:a16="http://schemas.microsoft.com/office/drawing/2014/main" id="{F66AE1E0-A622-7F5A-CF15-11DA46DE20A1}"/>
              </a:ext>
            </a:extLst>
          </p:cNvPr>
          <p:cNvSpPr/>
          <p:nvPr/>
        </p:nvSpPr>
        <p:spPr>
          <a:xfrm>
            <a:off x="9190382" y="4227444"/>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a:solidFill>
                  <a:schemeClr val="bg1"/>
                </a:solidFill>
                <a:latin typeface="Avenir Next LT Pro" panose="020B0504020202020204" pitchFamily="34" charset="77"/>
                <a:cs typeface="Arial" panose="020B0604020202020204" pitchFamily="34" charset="0"/>
              </a:rPr>
              <a:t>Reference(s)</a:t>
            </a:r>
          </a:p>
        </p:txBody>
      </p:sp>
      <p:sp>
        <p:nvSpPr>
          <p:cNvPr id="15" name="Rectangle 14">
            <a:extLst>
              <a:ext uri="{FF2B5EF4-FFF2-40B4-BE49-F238E27FC236}">
                <a16:creationId xmlns:a16="http://schemas.microsoft.com/office/drawing/2014/main" id="{4FA72E25-A8AB-4FD4-6C4F-BFF0FBBA9D73}"/>
              </a:ext>
            </a:extLst>
          </p:cNvPr>
          <p:cNvSpPr/>
          <p:nvPr/>
        </p:nvSpPr>
        <p:spPr>
          <a:xfrm>
            <a:off x="9190381" y="4547431"/>
            <a:ext cx="2822713" cy="882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effectLst/>
                <a:latin typeface="Avenir Next LT Pro" panose="020B0504020202020204" pitchFamily="34" charset="77"/>
                <a:ea typeface="Calibri" panose="020F0502020204030204" pitchFamily="34" charset="0"/>
              </a:rPr>
              <a:t>Ensure all literature, data, prior work, graphics, etc., referenced in the presentation are properly cited.</a:t>
            </a:r>
          </a:p>
        </p:txBody>
      </p:sp>
      <p:sp>
        <p:nvSpPr>
          <p:cNvPr id="16" name="Rectangle: Single Corner Rounded 21">
            <a:extLst>
              <a:ext uri="{FF2B5EF4-FFF2-40B4-BE49-F238E27FC236}">
                <a16:creationId xmlns:a16="http://schemas.microsoft.com/office/drawing/2014/main" id="{B00C13EC-AB14-0ED1-8DC0-67091E319F71}"/>
              </a:ext>
            </a:extLst>
          </p:cNvPr>
          <p:cNvSpPr/>
          <p:nvPr/>
        </p:nvSpPr>
        <p:spPr>
          <a:xfrm>
            <a:off x="9190381" y="5511530"/>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Disclosure</a:t>
            </a:r>
          </a:p>
        </p:txBody>
      </p:sp>
      <p:sp>
        <p:nvSpPr>
          <p:cNvPr id="17" name="Rectangle 16">
            <a:extLst>
              <a:ext uri="{FF2B5EF4-FFF2-40B4-BE49-F238E27FC236}">
                <a16:creationId xmlns:a16="http://schemas.microsoft.com/office/drawing/2014/main" id="{43198817-B0CF-5B9A-244A-F49181001349}"/>
              </a:ext>
            </a:extLst>
          </p:cNvPr>
          <p:cNvSpPr/>
          <p:nvPr/>
        </p:nvSpPr>
        <p:spPr>
          <a:xfrm>
            <a:off x="9190381" y="5828053"/>
            <a:ext cx="2822713" cy="882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latin typeface="Avenir Next LT Pro" panose="020B0504020202020204" pitchFamily="34" charset="77"/>
                <a:cs typeface="Arial" panose="020B0604020202020204" pitchFamily="34" charset="0"/>
              </a:rPr>
              <a:t>Disclose all financial or personal relationships that could influence the research or outcomes</a:t>
            </a:r>
            <a:r>
              <a:rPr lang="en-US" sz="1050">
                <a:solidFill>
                  <a:schemeClr val="tx1"/>
                </a:solidFill>
                <a:latin typeface="Avenir Next LT Pro" panose="020B0504020202020204" pitchFamily="34" charset="77"/>
                <a:cs typeface="Arial" panose="020B0604020202020204" pitchFamily="34" charset="0"/>
              </a:rPr>
              <a:t>.</a:t>
            </a:r>
          </a:p>
        </p:txBody>
      </p:sp>
      <p:sp>
        <p:nvSpPr>
          <p:cNvPr id="18" name="Rectangle 17">
            <a:extLst>
              <a:ext uri="{FF2B5EF4-FFF2-40B4-BE49-F238E27FC236}">
                <a16:creationId xmlns:a16="http://schemas.microsoft.com/office/drawing/2014/main" id="{B168A25A-8435-77FA-A3AB-4B34FB43CD8A}"/>
              </a:ext>
            </a:extLst>
          </p:cNvPr>
          <p:cNvSpPr/>
          <p:nvPr/>
        </p:nvSpPr>
        <p:spPr>
          <a:xfrm>
            <a:off x="9190383" y="1936602"/>
            <a:ext cx="2822713" cy="21523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effectLst/>
                <a:latin typeface="Avenir Next LT Pro" panose="020B0504020202020204" pitchFamily="34" charset="77"/>
                <a:ea typeface="Calibri" panose="020F0502020204030204" pitchFamily="34" charset="0"/>
              </a:rPr>
              <a:t>Summarize the key findings of the project or research, often with the support of data tables or figures.</a:t>
            </a:r>
            <a:endParaRPr lang="en-US" sz="800">
              <a:solidFill>
                <a:schemeClr val="tx1"/>
              </a:solidFill>
              <a:latin typeface="Avenir Next LT Pro" panose="020B0504020202020204" pitchFamily="34" charset="77"/>
              <a:cs typeface="Arial" panose="020B0604020202020204" pitchFamily="34" charset="0"/>
            </a:endParaRPr>
          </a:p>
        </p:txBody>
      </p:sp>
      <p:sp>
        <p:nvSpPr>
          <p:cNvPr id="19" name="Rectangle 18">
            <a:extLst>
              <a:ext uri="{FF2B5EF4-FFF2-40B4-BE49-F238E27FC236}">
                <a16:creationId xmlns:a16="http://schemas.microsoft.com/office/drawing/2014/main" id="{D7BBCF28-D03A-ED5F-CC98-5D3C12302809}"/>
              </a:ext>
            </a:extLst>
          </p:cNvPr>
          <p:cNvSpPr/>
          <p:nvPr/>
        </p:nvSpPr>
        <p:spPr>
          <a:xfrm>
            <a:off x="159025" y="4543966"/>
            <a:ext cx="2822713" cy="21523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effectLst/>
                <a:latin typeface="Avenir Next LT Pro" panose="020B0504020202020204" pitchFamily="34" charset="77"/>
                <a:ea typeface="Calibri" panose="020F0502020204030204" pitchFamily="34" charset="0"/>
              </a:rPr>
              <a:t>Identify the specific aims or research questions the project seeks to answer</a:t>
            </a:r>
            <a:r>
              <a:rPr lang="en-US" sz="1200">
                <a:solidFill>
                  <a:schemeClr val="tx1"/>
                </a:solidFill>
                <a:effectLst/>
                <a:latin typeface="Avenir Next LT Pro" panose="020B0504020202020204" pitchFamily="34" charset="77"/>
                <a:ea typeface="Calibri" panose="020F0502020204030204" pitchFamily="34" charset="0"/>
              </a:rPr>
              <a:t>.</a:t>
            </a:r>
            <a:endParaRPr lang="en-US" sz="700">
              <a:solidFill>
                <a:schemeClr val="tx1"/>
              </a:solidFill>
              <a:latin typeface="Avenir Next LT Pro" panose="020B0504020202020204" pitchFamily="34" charset="77"/>
              <a:cs typeface="Arial" panose="020B0604020202020204" pitchFamily="34" charset="0"/>
            </a:endParaRPr>
          </a:p>
        </p:txBody>
      </p:sp>
      <p:sp>
        <p:nvSpPr>
          <p:cNvPr id="20" name="Rectangle: Single Corner Rounded 47">
            <a:extLst>
              <a:ext uri="{FF2B5EF4-FFF2-40B4-BE49-F238E27FC236}">
                <a16:creationId xmlns:a16="http://schemas.microsoft.com/office/drawing/2014/main" id="{C987978B-2D13-080F-0483-87914A7FA2A8}"/>
              </a:ext>
            </a:extLst>
          </p:cNvPr>
          <p:cNvSpPr/>
          <p:nvPr/>
        </p:nvSpPr>
        <p:spPr>
          <a:xfrm>
            <a:off x="159026" y="4227445"/>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Objective(s)</a:t>
            </a:r>
          </a:p>
        </p:txBody>
      </p:sp>
    </p:spTree>
    <p:extLst>
      <p:ext uri="{BB962C8B-B14F-4D97-AF65-F5344CB8AC3E}">
        <p14:creationId xmlns:p14="http://schemas.microsoft.com/office/powerpoint/2010/main" val="1480554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A9452-E7D4-8806-3B93-A1A30F32D63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A518B93-26BE-8810-840C-DFF6AEEBB08B}"/>
              </a:ext>
            </a:extLst>
          </p:cNvPr>
          <p:cNvSpPr/>
          <p:nvPr/>
        </p:nvSpPr>
        <p:spPr>
          <a:xfrm>
            <a:off x="197960" y="0"/>
            <a:ext cx="11994040" cy="12920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4400" b="1">
                <a:solidFill>
                  <a:schemeClr val="bg1"/>
                </a:solidFill>
                <a:latin typeface="Avenir Next LT Pro" panose="020B0504020202020204" pitchFamily="34" charset="77"/>
                <a:cs typeface="Arial"/>
              </a:rPr>
              <a:t>Title</a:t>
            </a:r>
          </a:p>
          <a:p>
            <a:r>
              <a:rPr lang="en-US" sz="1600" b="1">
                <a:solidFill>
                  <a:schemeClr val="bg1"/>
                </a:solidFill>
                <a:latin typeface="Avenir Next LT Pro" panose="020B0504020202020204" pitchFamily="34" charset="77"/>
                <a:cs typeface="Arial"/>
              </a:rPr>
              <a:t>Name(s) | Name of Organization</a:t>
            </a:r>
          </a:p>
        </p:txBody>
      </p:sp>
      <p:sp>
        <p:nvSpPr>
          <p:cNvPr id="3" name="Rectangle 2">
            <a:extLst>
              <a:ext uri="{FF2B5EF4-FFF2-40B4-BE49-F238E27FC236}">
                <a16:creationId xmlns:a16="http://schemas.microsoft.com/office/drawing/2014/main" id="{189224F0-EDBE-1F8B-A779-F2C46350B9FB}"/>
              </a:ext>
            </a:extLst>
          </p:cNvPr>
          <p:cNvSpPr/>
          <p:nvPr/>
        </p:nvSpPr>
        <p:spPr>
          <a:xfrm>
            <a:off x="159026" y="1936602"/>
            <a:ext cx="2822713" cy="21523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latin typeface="Avenir Next LT Pro" panose="020B0504020202020204" pitchFamily="34" charset="77"/>
                <a:cs typeface="Arial" panose="020B0604020202020204" pitchFamily="34" charset="0"/>
              </a:rPr>
              <a:t>State the purpose of the research and summarize the current knowledge, the knowledge gap, and how the research project proposes to address the knowledge gap.</a:t>
            </a:r>
          </a:p>
        </p:txBody>
      </p:sp>
      <p:sp>
        <p:nvSpPr>
          <p:cNvPr id="4" name="Rectangle: Single Corner Rounded 11">
            <a:extLst>
              <a:ext uri="{FF2B5EF4-FFF2-40B4-BE49-F238E27FC236}">
                <a16:creationId xmlns:a16="http://schemas.microsoft.com/office/drawing/2014/main" id="{5EEB8869-0739-2EF5-8868-938DB593B8A4}"/>
              </a:ext>
            </a:extLst>
          </p:cNvPr>
          <p:cNvSpPr/>
          <p:nvPr/>
        </p:nvSpPr>
        <p:spPr>
          <a:xfrm>
            <a:off x="3169478" y="1620079"/>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95000"/>
                  </a:schemeClr>
                </a:solidFill>
                <a:latin typeface="Avenir Next LT Pro" panose="020B0504020202020204" pitchFamily="34" charset="77"/>
                <a:cs typeface="Arial" panose="020B0604020202020204" pitchFamily="34" charset="0"/>
              </a:rPr>
              <a:t>Methods</a:t>
            </a:r>
          </a:p>
        </p:txBody>
      </p:sp>
      <p:sp>
        <p:nvSpPr>
          <p:cNvPr id="5" name="Rectangle 4">
            <a:extLst>
              <a:ext uri="{FF2B5EF4-FFF2-40B4-BE49-F238E27FC236}">
                <a16:creationId xmlns:a16="http://schemas.microsoft.com/office/drawing/2014/main" id="{1F5F29EA-7010-5033-0775-D39AFE1662E9}"/>
              </a:ext>
            </a:extLst>
          </p:cNvPr>
          <p:cNvSpPr/>
          <p:nvPr/>
        </p:nvSpPr>
        <p:spPr>
          <a:xfrm>
            <a:off x="3169478" y="1936602"/>
            <a:ext cx="2822713" cy="21523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effectLst/>
                <a:latin typeface="Avenir Next LT Pro" panose="020B0504020202020204" pitchFamily="34" charset="77"/>
                <a:ea typeface="Calibri" panose="020F0502020204030204" pitchFamily="34" charset="0"/>
              </a:rPr>
              <a:t>Describe the approach, including study design, participants, data collection, and analysis methods.</a:t>
            </a:r>
            <a:endParaRPr lang="en-US" sz="800">
              <a:solidFill>
                <a:schemeClr val="tx1"/>
              </a:solidFill>
              <a:latin typeface="Avenir Next LT Pro" panose="020B0504020202020204" pitchFamily="34" charset="77"/>
              <a:cs typeface="Arial" panose="020B0604020202020204" pitchFamily="34" charset="0"/>
            </a:endParaRPr>
          </a:p>
        </p:txBody>
      </p:sp>
      <p:sp>
        <p:nvSpPr>
          <p:cNvPr id="6" name="Rectangle 5">
            <a:extLst>
              <a:ext uri="{FF2B5EF4-FFF2-40B4-BE49-F238E27FC236}">
                <a16:creationId xmlns:a16="http://schemas.microsoft.com/office/drawing/2014/main" id="{76653691-E580-555C-6429-D57249999F8F}"/>
              </a:ext>
            </a:extLst>
          </p:cNvPr>
          <p:cNvSpPr/>
          <p:nvPr/>
        </p:nvSpPr>
        <p:spPr>
          <a:xfrm>
            <a:off x="6179930" y="1936602"/>
            <a:ext cx="2822713" cy="21523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1400">
                <a:solidFill>
                  <a:schemeClr val="tx1"/>
                </a:solidFill>
                <a:latin typeface="Avenir Next LT Pro" panose="020B0504020202020204" pitchFamily="34" charset="77"/>
                <a:cs typeface="Arial"/>
              </a:rPr>
              <a:t>Interpret the results, highlighting their significance, implications, and potential limitations.</a:t>
            </a:r>
          </a:p>
        </p:txBody>
      </p:sp>
      <p:sp>
        <p:nvSpPr>
          <p:cNvPr id="7" name="Rectangle 6">
            <a:extLst>
              <a:ext uri="{FF2B5EF4-FFF2-40B4-BE49-F238E27FC236}">
                <a16:creationId xmlns:a16="http://schemas.microsoft.com/office/drawing/2014/main" id="{60E3470F-1E95-4B8A-765D-AD559ACC8684}"/>
              </a:ext>
            </a:extLst>
          </p:cNvPr>
          <p:cNvSpPr/>
          <p:nvPr/>
        </p:nvSpPr>
        <p:spPr>
          <a:xfrm>
            <a:off x="9190383" y="1936602"/>
            <a:ext cx="2822713" cy="21523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effectLst/>
                <a:latin typeface="Avenir Next LT Pro" panose="020B0504020202020204" pitchFamily="34" charset="77"/>
                <a:ea typeface="Calibri" panose="020F0502020204030204" pitchFamily="34" charset="0"/>
              </a:rPr>
              <a:t>Summarize the key findings of the project or research, often with the support of data tables or figures.</a:t>
            </a:r>
            <a:endParaRPr lang="en-US" sz="800">
              <a:solidFill>
                <a:schemeClr val="tx1"/>
              </a:solidFill>
              <a:latin typeface="Avenir Next LT Pro" panose="020B0504020202020204" pitchFamily="34" charset="77"/>
              <a:cs typeface="Arial" panose="020B0604020202020204" pitchFamily="34" charset="0"/>
            </a:endParaRPr>
          </a:p>
        </p:txBody>
      </p:sp>
      <p:sp>
        <p:nvSpPr>
          <p:cNvPr id="8" name="Rectangle: Single Corner Rounded 47">
            <a:extLst>
              <a:ext uri="{FF2B5EF4-FFF2-40B4-BE49-F238E27FC236}">
                <a16:creationId xmlns:a16="http://schemas.microsoft.com/office/drawing/2014/main" id="{7E15494B-9062-E07F-EEAA-A80909BE5877}"/>
              </a:ext>
            </a:extLst>
          </p:cNvPr>
          <p:cNvSpPr/>
          <p:nvPr/>
        </p:nvSpPr>
        <p:spPr>
          <a:xfrm>
            <a:off x="159026" y="4227445"/>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Objective(s)</a:t>
            </a:r>
          </a:p>
        </p:txBody>
      </p:sp>
      <p:sp>
        <p:nvSpPr>
          <p:cNvPr id="9" name="Rectangle 8">
            <a:extLst>
              <a:ext uri="{FF2B5EF4-FFF2-40B4-BE49-F238E27FC236}">
                <a16:creationId xmlns:a16="http://schemas.microsoft.com/office/drawing/2014/main" id="{D1E57063-C412-8F27-8AA6-7D5215A393C8}"/>
              </a:ext>
            </a:extLst>
          </p:cNvPr>
          <p:cNvSpPr/>
          <p:nvPr/>
        </p:nvSpPr>
        <p:spPr>
          <a:xfrm>
            <a:off x="159026" y="4543968"/>
            <a:ext cx="2822713" cy="882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effectLst/>
                <a:latin typeface="Avenir Next LT Pro" panose="020B0504020202020204" pitchFamily="34" charset="77"/>
                <a:ea typeface="Calibri" panose="020F0502020204030204" pitchFamily="34" charset="0"/>
              </a:rPr>
              <a:t>Identify the specific aims or research questions the project seeks to answer</a:t>
            </a:r>
            <a:r>
              <a:rPr lang="en-US" sz="1200">
                <a:solidFill>
                  <a:schemeClr val="tx1"/>
                </a:solidFill>
                <a:effectLst/>
                <a:latin typeface="Avenir Next LT Pro" panose="020B0504020202020204" pitchFamily="34" charset="77"/>
                <a:ea typeface="Calibri" panose="020F0502020204030204" pitchFamily="34" charset="0"/>
              </a:rPr>
              <a:t>.</a:t>
            </a:r>
            <a:endParaRPr lang="en-US" sz="700">
              <a:solidFill>
                <a:schemeClr val="tx1"/>
              </a:solidFill>
              <a:latin typeface="Avenir Next LT Pro" panose="020B0504020202020204" pitchFamily="34" charset="77"/>
              <a:cs typeface="Arial" panose="020B0604020202020204" pitchFamily="34" charset="0"/>
            </a:endParaRPr>
          </a:p>
        </p:txBody>
      </p:sp>
      <p:sp>
        <p:nvSpPr>
          <p:cNvPr id="10" name="Rectangle 9">
            <a:extLst>
              <a:ext uri="{FF2B5EF4-FFF2-40B4-BE49-F238E27FC236}">
                <a16:creationId xmlns:a16="http://schemas.microsoft.com/office/drawing/2014/main" id="{32601C03-9BED-88CB-778A-3C2CC226BA92}"/>
              </a:ext>
            </a:extLst>
          </p:cNvPr>
          <p:cNvSpPr/>
          <p:nvPr/>
        </p:nvSpPr>
        <p:spPr>
          <a:xfrm>
            <a:off x="3169478" y="4227445"/>
            <a:ext cx="5833165" cy="2470418"/>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effectLst/>
                <a:latin typeface="Avenir Next LT Pro" panose="020B0504020202020204" pitchFamily="34" charset="77"/>
                <a:ea typeface="Calibri" panose="020F0502020204030204" pitchFamily="34" charset="0"/>
              </a:rPr>
              <a:t>REPLACE </a:t>
            </a:r>
            <a:r>
              <a:rPr lang="en-US" sz="1400" b="1">
                <a:solidFill>
                  <a:schemeClr val="tx1"/>
                </a:solidFill>
                <a:latin typeface="Avenir Next LT Pro" panose="020B0504020202020204" pitchFamily="34" charset="77"/>
                <a:ea typeface="Calibri" panose="020F0502020204030204" pitchFamily="34" charset="0"/>
              </a:rPr>
              <a:t>WITH GRAPHICS</a:t>
            </a:r>
            <a:r>
              <a:rPr lang="en-US" sz="1400">
                <a:solidFill>
                  <a:schemeClr val="tx1"/>
                </a:solidFill>
                <a:latin typeface="Avenir Next LT Pro" panose="020B0504020202020204" pitchFamily="34" charset="77"/>
                <a:ea typeface="Calibri" panose="020F0502020204030204" pitchFamily="34" charset="0"/>
              </a:rPr>
              <a:t>:</a:t>
            </a:r>
            <a:r>
              <a:rPr lang="en-US" sz="1400">
                <a:solidFill>
                  <a:schemeClr val="tx1"/>
                </a:solidFill>
                <a:effectLst/>
                <a:latin typeface="Avenir Next LT Pro" panose="020B0504020202020204" pitchFamily="34" charset="77"/>
                <a:ea typeface="Calibri" panose="020F0502020204030204" pitchFamily="34" charset="0"/>
              </a:rPr>
              <a:t> (charts, graphs, diagrams, etc.) that effectively convey the data or concepts. </a:t>
            </a:r>
            <a:endParaRPr lang="en-US" sz="800">
              <a:solidFill>
                <a:schemeClr val="tx1"/>
              </a:solidFill>
              <a:latin typeface="Avenir Next LT Pro" panose="020B0504020202020204" pitchFamily="34" charset="77"/>
              <a:cs typeface="Arial" panose="020B0604020202020204" pitchFamily="34" charset="0"/>
            </a:endParaRPr>
          </a:p>
        </p:txBody>
      </p:sp>
      <p:sp>
        <p:nvSpPr>
          <p:cNvPr id="11" name="Rectangle 10">
            <a:extLst>
              <a:ext uri="{FF2B5EF4-FFF2-40B4-BE49-F238E27FC236}">
                <a16:creationId xmlns:a16="http://schemas.microsoft.com/office/drawing/2014/main" id="{3E395EC8-5733-A791-5651-ED9FB5A2914E}"/>
              </a:ext>
            </a:extLst>
          </p:cNvPr>
          <p:cNvSpPr/>
          <p:nvPr/>
        </p:nvSpPr>
        <p:spPr>
          <a:xfrm>
            <a:off x="9190382" y="4543967"/>
            <a:ext cx="2822713" cy="21523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effectLst/>
                <a:latin typeface="Avenir Next LT Pro" panose="020B0504020202020204" pitchFamily="34" charset="77"/>
                <a:ea typeface="Calibri" panose="020F0502020204030204" pitchFamily="34" charset="0"/>
              </a:rPr>
              <a:t>Ensure all literature, data, prior work, graphics, etc., referenced in the presentation are properly cited.</a:t>
            </a:r>
          </a:p>
        </p:txBody>
      </p:sp>
      <p:sp>
        <p:nvSpPr>
          <p:cNvPr id="12" name="Rectangle: Single Corner Rounded 21">
            <a:extLst>
              <a:ext uri="{FF2B5EF4-FFF2-40B4-BE49-F238E27FC236}">
                <a16:creationId xmlns:a16="http://schemas.microsoft.com/office/drawing/2014/main" id="{9DC58FF7-08D8-5FF5-BB2B-2BE112D12363}"/>
              </a:ext>
            </a:extLst>
          </p:cNvPr>
          <p:cNvSpPr/>
          <p:nvPr/>
        </p:nvSpPr>
        <p:spPr>
          <a:xfrm>
            <a:off x="159026" y="5508067"/>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Disclosure</a:t>
            </a:r>
          </a:p>
        </p:txBody>
      </p:sp>
      <p:sp>
        <p:nvSpPr>
          <p:cNvPr id="13" name="Rectangle 12">
            <a:extLst>
              <a:ext uri="{FF2B5EF4-FFF2-40B4-BE49-F238E27FC236}">
                <a16:creationId xmlns:a16="http://schemas.microsoft.com/office/drawing/2014/main" id="{49D3E43B-DBBD-CE45-1E44-3181CEE0E09F}"/>
              </a:ext>
            </a:extLst>
          </p:cNvPr>
          <p:cNvSpPr/>
          <p:nvPr/>
        </p:nvSpPr>
        <p:spPr>
          <a:xfrm>
            <a:off x="159026" y="5824590"/>
            <a:ext cx="2822713" cy="882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latin typeface="Avenir Next LT Pro" panose="020B0504020202020204" pitchFamily="34" charset="77"/>
                <a:cs typeface="Arial" panose="020B0604020202020204" pitchFamily="34" charset="0"/>
              </a:rPr>
              <a:t>Disclose all financial or personal relationships that could influence the research or outcomes</a:t>
            </a:r>
            <a:r>
              <a:rPr lang="en-US" sz="1050">
                <a:solidFill>
                  <a:schemeClr val="tx1"/>
                </a:solidFill>
                <a:latin typeface="Avenir Next LT Pro" panose="020B0504020202020204" pitchFamily="34" charset="77"/>
                <a:cs typeface="Arial" panose="020B0604020202020204" pitchFamily="34" charset="0"/>
              </a:rPr>
              <a:t>.</a:t>
            </a:r>
          </a:p>
        </p:txBody>
      </p:sp>
      <p:sp>
        <p:nvSpPr>
          <p:cNvPr id="14" name="Rectangle: Single Corner Rounded 14">
            <a:extLst>
              <a:ext uri="{FF2B5EF4-FFF2-40B4-BE49-F238E27FC236}">
                <a16:creationId xmlns:a16="http://schemas.microsoft.com/office/drawing/2014/main" id="{62D382E6-AF21-5A6D-11B4-FD516D8BDB34}"/>
              </a:ext>
            </a:extLst>
          </p:cNvPr>
          <p:cNvSpPr/>
          <p:nvPr/>
        </p:nvSpPr>
        <p:spPr>
          <a:xfrm>
            <a:off x="6179930" y="1620079"/>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Discussion</a:t>
            </a:r>
          </a:p>
        </p:txBody>
      </p:sp>
      <p:sp>
        <p:nvSpPr>
          <p:cNvPr id="15" name="Rectangle: Single Corner Rounded 17">
            <a:extLst>
              <a:ext uri="{FF2B5EF4-FFF2-40B4-BE49-F238E27FC236}">
                <a16:creationId xmlns:a16="http://schemas.microsoft.com/office/drawing/2014/main" id="{8190E56F-DDFE-23B1-43DA-990D7DB0AFA5}"/>
              </a:ext>
            </a:extLst>
          </p:cNvPr>
          <p:cNvSpPr/>
          <p:nvPr/>
        </p:nvSpPr>
        <p:spPr>
          <a:xfrm>
            <a:off x="9190383" y="1620079"/>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Results / Conclusion</a:t>
            </a:r>
          </a:p>
        </p:txBody>
      </p:sp>
      <p:sp>
        <p:nvSpPr>
          <p:cNvPr id="16" name="Rectangle: Single Corner Rounded 7">
            <a:extLst>
              <a:ext uri="{FF2B5EF4-FFF2-40B4-BE49-F238E27FC236}">
                <a16:creationId xmlns:a16="http://schemas.microsoft.com/office/drawing/2014/main" id="{74953982-32B2-AB21-2AC8-887FB032AE17}"/>
              </a:ext>
            </a:extLst>
          </p:cNvPr>
          <p:cNvSpPr/>
          <p:nvPr/>
        </p:nvSpPr>
        <p:spPr>
          <a:xfrm>
            <a:off x="159026" y="1620079"/>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Background</a:t>
            </a:r>
          </a:p>
        </p:txBody>
      </p:sp>
      <p:sp>
        <p:nvSpPr>
          <p:cNvPr id="17" name="Rectangle: Single Corner Rounded 2">
            <a:extLst>
              <a:ext uri="{FF2B5EF4-FFF2-40B4-BE49-F238E27FC236}">
                <a16:creationId xmlns:a16="http://schemas.microsoft.com/office/drawing/2014/main" id="{6704E1E2-F291-23F9-EA96-EF37C975A79E}"/>
              </a:ext>
            </a:extLst>
          </p:cNvPr>
          <p:cNvSpPr/>
          <p:nvPr/>
        </p:nvSpPr>
        <p:spPr>
          <a:xfrm>
            <a:off x="9190382" y="4227444"/>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a:solidFill>
                  <a:schemeClr val="bg1"/>
                </a:solidFill>
                <a:latin typeface="Avenir Next LT Pro" panose="020B0504020202020204" pitchFamily="34" charset="77"/>
                <a:cs typeface="Arial" panose="020B0604020202020204" pitchFamily="34" charset="0"/>
              </a:rPr>
              <a:t>Reference(s)</a:t>
            </a:r>
          </a:p>
        </p:txBody>
      </p:sp>
    </p:spTree>
    <p:extLst>
      <p:ext uri="{BB962C8B-B14F-4D97-AF65-F5344CB8AC3E}">
        <p14:creationId xmlns:p14="http://schemas.microsoft.com/office/powerpoint/2010/main" val="679682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90E8F-BF43-C491-C564-DA0593EBA7F9}"/>
            </a:ext>
          </a:extLst>
        </p:cNvPr>
        <p:cNvGrpSpPr/>
        <p:nvPr/>
      </p:nvGrpSpPr>
      <p:grpSpPr>
        <a:xfrm>
          <a:off x="0" y="0"/>
          <a:ext cx="0" cy="0"/>
          <a:chOff x="0" y="0"/>
          <a:chExt cx="0" cy="0"/>
        </a:xfrm>
      </p:grpSpPr>
      <p:sp>
        <p:nvSpPr>
          <p:cNvPr id="2" name="Rectangle: Single Corner Rounded 21">
            <a:extLst>
              <a:ext uri="{FF2B5EF4-FFF2-40B4-BE49-F238E27FC236}">
                <a16:creationId xmlns:a16="http://schemas.microsoft.com/office/drawing/2014/main" id="{9C3CD32A-86C5-73C3-3A6E-425ADD22EBD3}"/>
              </a:ext>
            </a:extLst>
          </p:cNvPr>
          <p:cNvSpPr/>
          <p:nvPr/>
        </p:nvSpPr>
        <p:spPr>
          <a:xfrm>
            <a:off x="159020" y="5668171"/>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Disclosure</a:t>
            </a:r>
          </a:p>
        </p:txBody>
      </p:sp>
      <p:sp>
        <p:nvSpPr>
          <p:cNvPr id="3" name="Rectangle 2">
            <a:extLst>
              <a:ext uri="{FF2B5EF4-FFF2-40B4-BE49-F238E27FC236}">
                <a16:creationId xmlns:a16="http://schemas.microsoft.com/office/drawing/2014/main" id="{44720241-A049-1A96-F9F5-B4ECA219E61B}"/>
              </a:ext>
            </a:extLst>
          </p:cNvPr>
          <p:cNvSpPr/>
          <p:nvPr/>
        </p:nvSpPr>
        <p:spPr>
          <a:xfrm>
            <a:off x="159020" y="5980117"/>
            <a:ext cx="2822713" cy="680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latin typeface="Avenir Next LT Pro" panose="020B0504020202020204" pitchFamily="34" charset="77"/>
                <a:cs typeface="Arial" panose="020B0604020202020204" pitchFamily="34" charset="0"/>
              </a:rPr>
              <a:t>Disclose all financial or personal relationships that could influence the research or outcomes</a:t>
            </a:r>
            <a:r>
              <a:rPr lang="en-US" sz="1050">
                <a:solidFill>
                  <a:schemeClr val="tx1"/>
                </a:solidFill>
                <a:latin typeface="Avenir Next LT Pro" panose="020B0504020202020204" pitchFamily="34" charset="77"/>
                <a:cs typeface="Arial" panose="020B0604020202020204" pitchFamily="34" charset="0"/>
              </a:rPr>
              <a:t>.</a:t>
            </a:r>
          </a:p>
        </p:txBody>
      </p:sp>
      <p:sp>
        <p:nvSpPr>
          <p:cNvPr id="4" name="Rectangle 3">
            <a:extLst>
              <a:ext uri="{FF2B5EF4-FFF2-40B4-BE49-F238E27FC236}">
                <a16:creationId xmlns:a16="http://schemas.microsoft.com/office/drawing/2014/main" id="{43D1820D-D143-0A97-B6BA-37BF0DC9D8DD}"/>
              </a:ext>
            </a:extLst>
          </p:cNvPr>
          <p:cNvSpPr/>
          <p:nvPr/>
        </p:nvSpPr>
        <p:spPr>
          <a:xfrm>
            <a:off x="197960" y="0"/>
            <a:ext cx="11994040" cy="12920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4400" b="1">
                <a:solidFill>
                  <a:schemeClr val="bg1"/>
                </a:solidFill>
                <a:latin typeface="Avenir Next LT Pro" panose="020B0504020202020204" pitchFamily="34" charset="77"/>
                <a:cs typeface="Arial"/>
              </a:rPr>
              <a:t>Title</a:t>
            </a:r>
          </a:p>
          <a:p>
            <a:r>
              <a:rPr lang="en-US" sz="1600" b="1">
                <a:solidFill>
                  <a:schemeClr val="bg1"/>
                </a:solidFill>
                <a:latin typeface="Avenir Next LT Pro" panose="020B0504020202020204" pitchFamily="34" charset="77"/>
                <a:cs typeface="Arial"/>
              </a:rPr>
              <a:t>Name(s) | Name of Organization</a:t>
            </a:r>
          </a:p>
        </p:txBody>
      </p:sp>
      <p:sp>
        <p:nvSpPr>
          <p:cNvPr id="5" name="Rectangle: Single Corner Rounded 11">
            <a:extLst>
              <a:ext uri="{FF2B5EF4-FFF2-40B4-BE49-F238E27FC236}">
                <a16:creationId xmlns:a16="http://schemas.microsoft.com/office/drawing/2014/main" id="{1C0B2A4B-454D-0C6E-E89D-64A4130E6088}"/>
              </a:ext>
            </a:extLst>
          </p:cNvPr>
          <p:cNvSpPr/>
          <p:nvPr/>
        </p:nvSpPr>
        <p:spPr>
          <a:xfrm>
            <a:off x="3169478" y="1620079"/>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95000"/>
                  </a:schemeClr>
                </a:solidFill>
                <a:latin typeface="Avenir Next LT Pro" panose="020B0504020202020204" pitchFamily="34" charset="77"/>
                <a:cs typeface="Arial" panose="020B0604020202020204" pitchFamily="34" charset="0"/>
              </a:rPr>
              <a:t>Methods</a:t>
            </a:r>
          </a:p>
        </p:txBody>
      </p:sp>
      <p:sp>
        <p:nvSpPr>
          <p:cNvPr id="6" name="Rectangle 5">
            <a:extLst>
              <a:ext uri="{FF2B5EF4-FFF2-40B4-BE49-F238E27FC236}">
                <a16:creationId xmlns:a16="http://schemas.microsoft.com/office/drawing/2014/main" id="{CF37E9C5-ACB7-7C51-AF11-41F4634BCC74}"/>
              </a:ext>
            </a:extLst>
          </p:cNvPr>
          <p:cNvSpPr/>
          <p:nvPr/>
        </p:nvSpPr>
        <p:spPr>
          <a:xfrm>
            <a:off x="3169478" y="1936602"/>
            <a:ext cx="2822713" cy="12965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effectLst/>
                <a:latin typeface="Avenir Next LT Pro" panose="020B0504020202020204" pitchFamily="34" charset="77"/>
                <a:ea typeface="Calibri" panose="020F0502020204030204" pitchFamily="34" charset="0"/>
              </a:rPr>
              <a:t>Describe the approach, including study design, participants, data collection, and analysis methods.</a:t>
            </a:r>
            <a:endParaRPr lang="en-US" sz="800">
              <a:solidFill>
                <a:schemeClr val="tx1"/>
              </a:solidFill>
              <a:latin typeface="Avenir Next LT Pro" panose="020B0504020202020204" pitchFamily="34" charset="77"/>
              <a:cs typeface="Arial" panose="020B0604020202020204" pitchFamily="34" charset="0"/>
            </a:endParaRPr>
          </a:p>
        </p:txBody>
      </p:sp>
      <p:sp>
        <p:nvSpPr>
          <p:cNvPr id="7" name="Rectangle 6">
            <a:extLst>
              <a:ext uri="{FF2B5EF4-FFF2-40B4-BE49-F238E27FC236}">
                <a16:creationId xmlns:a16="http://schemas.microsoft.com/office/drawing/2014/main" id="{E543511C-4A7C-2CAA-71DA-0452F7DAF10B}"/>
              </a:ext>
            </a:extLst>
          </p:cNvPr>
          <p:cNvSpPr/>
          <p:nvPr/>
        </p:nvSpPr>
        <p:spPr>
          <a:xfrm>
            <a:off x="6179930" y="1936602"/>
            <a:ext cx="2822713" cy="12965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1400">
                <a:solidFill>
                  <a:schemeClr val="tx1"/>
                </a:solidFill>
                <a:latin typeface="Avenir Next LT Pro" panose="020B0504020202020204" pitchFamily="34" charset="77"/>
                <a:cs typeface="Arial"/>
              </a:rPr>
              <a:t>Interpret the results, highlighting their significance, implications, and potential limitations.</a:t>
            </a:r>
          </a:p>
        </p:txBody>
      </p:sp>
      <p:sp>
        <p:nvSpPr>
          <p:cNvPr id="8" name="Rectangle 7">
            <a:extLst>
              <a:ext uri="{FF2B5EF4-FFF2-40B4-BE49-F238E27FC236}">
                <a16:creationId xmlns:a16="http://schemas.microsoft.com/office/drawing/2014/main" id="{146E3E7B-7057-C4F7-35A8-905FD2D896FA}"/>
              </a:ext>
            </a:extLst>
          </p:cNvPr>
          <p:cNvSpPr/>
          <p:nvPr/>
        </p:nvSpPr>
        <p:spPr>
          <a:xfrm>
            <a:off x="9190383" y="1936602"/>
            <a:ext cx="2822713" cy="1331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effectLst/>
                <a:latin typeface="Avenir Next LT Pro" panose="020B0504020202020204" pitchFamily="34" charset="77"/>
                <a:ea typeface="Calibri" panose="020F0502020204030204" pitchFamily="34" charset="0"/>
              </a:rPr>
              <a:t>Summarize the key findings of the project or research, often with the support of data tables or figures.</a:t>
            </a:r>
            <a:endParaRPr lang="en-US" sz="800">
              <a:solidFill>
                <a:schemeClr val="tx1"/>
              </a:solidFill>
              <a:latin typeface="Avenir Next LT Pro" panose="020B0504020202020204" pitchFamily="34" charset="77"/>
              <a:cs typeface="Arial" panose="020B0604020202020204" pitchFamily="34" charset="0"/>
            </a:endParaRPr>
          </a:p>
        </p:txBody>
      </p:sp>
      <p:sp>
        <p:nvSpPr>
          <p:cNvPr id="9" name="Rectangle: Single Corner Rounded 47">
            <a:extLst>
              <a:ext uri="{FF2B5EF4-FFF2-40B4-BE49-F238E27FC236}">
                <a16:creationId xmlns:a16="http://schemas.microsoft.com/office/drawing/2014/main" id="{898965EE-176D-E716-9AD8-8A8B8F243DC0}"/>
              </a:ext>
            </a:extLst>
          </p:cNvPr>
          <p:cNvSpPr/>
          <p:nvPr/>
        </p:nvSpPr>
        <p:spPr>
          <a:xfrm>
            <a:off x="159015" y="3307451"/>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Objective(s)</a:t>
            </a:r>
          </a:p>
        </p:txBody>
      </p:sp>
      <p:sp>
        <p:nvSpPr>
          <p:cNvPr id="10" name="Rectangle 9">
            <a:extLst>
              <a:ext uri="{FF2B5EF4-FFF2-40B4-BE49-F238E27FC236}">
                <a16:creationId xmlns:a16="http://schemas.microsoft.com/office/drawing/2014/main" id="{6CA47E7B-ED8C-4073-3C1A-DA8ACBE470CD}"/>
              </a:ext>
            </a:extLst>
          </p:cNvPr>
          <p:cNvSpPr/>
          <p:nvPr/>
        </p:nvSpPr>
        <p:spPr>
          <a:xfrm>
            <a:off x="159016" y="3622268"/>
            <a:ext cx="2822713" cy="7178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effectLst/>
                <a:latin typeface="Avenir Next LT Pro" panose="020B0504020202020204" pitchFamily="34" charset="77"/>
                <a:ea typeface="Calibri" panose="020F0502020204030204" pitchFamily="34" charset="0"/>
              </a:rPr>
              <a:t>Identify the specific aims or research questions the project seeks to answer</a:t>
            </a:r>
            <a:r>
              <a:rPr lang="en-US" sz="1200">
                <a:solidFill>
                  <a:schemeClr val="tx1"/>
                </a:solidFill>
                <a:effectLst/>
                <a:latin typeface="Avenir Next LT Pro" panose="020B0504020202020204" pitchFamily="34" charset="77"/>
                <a:ea typeface="Calibri" panose="020F0502020204030204" pitchFamily="34" charset="0"/>
              </a:rPr>
              <a:t>.</a:t>
            </a:r>
            <a:endParaRPr lang="en-US" sz="700">
              <a:solidFill>
                <a:schemeClr val="tx1"/>
              </a:solidFill>
              <a:latin typeface="Avenir Next LT Pro" panose="020B0504020202020204" pitchFamily="34" charset="77"/>
              <a:cs typeface="Arial" panose="020B0604020202020204" pitchFamily="34" charset="0"/>
            </a:endParaRPr>
          </a:p>
        </p:txBody>
      </p:sp>
      <p:sp>
        <p:nvSpPr>
          <p:cNvPr id="11" name="Rectangle 10">
            <a:extLst>
              <a:ext uri="{FF2B5EF4-FFF2-40B4-BE49-F238E27FC236}">
                <a16:creationId xmlns:a16="http://schemas.microsoft.com/office/drawing/2014/main" id="{D6BB236A-D07E-7D97-96B8-2566E50689F2}"/>
              </a:ext>
            </a:extLst>
          </p:cNvPr>
          <p:cNvSpPr/>
          <p:nvPr/>
        </p:nvSpPr>
        <p:spPr>
          <a:xfrm>
            <a:off x="3169478" y="3307451"/>
            <a:ext cx="8796725" cy="3390412"/>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effectLst/>
                <a:latin typeface="Avenir Next LT Pro" panose="020B0504020202020204" pitchFamily="34" charset="77"/>
                <a:ea typeface="Calibri" panose="020F0502020204030204" pitchFamily="34" charset="0"/>
              </a:rPr>
              <a:t>REPLACE </a:t>
            </a:r>
            <a:r>
              <a:rPr lang="en-US" sz="1400" b="1">
                <a:solidFill>
                  <a:schemeClr val="tx1"/>
                </a:solidFill>
                <a:latin typeface="Avenir Next LT Pro" panose="020B0504020202020204" pitchFamily="34" charset="77"/>
                <a:ea typeface="Calibri" panose="020F0502020204030204" pitchFamily="34" charset="0"/>
              </a:rPr>
              <a:t>WITH GRAPHICS</a:t>
            </a:r>
            <a:r>
              <a:rPr lang="en-US" sz="1400">
                <a:solidFill>
                  <a:schemeClr val="tx1"/>
                </a:solidFill>
                <a:latin typeface="Avenir Next LT Pro" panose="020B0504020202020204" pitchFamily="34" charset="77"/>
                <a:ea typeface="Calibri" panose="020F0502020204030204" pitchFamily="34" charset="0"/>
              </a:rPr>
              <a:t>:</a:t>
            </a:r>
            <a:r>
              <a:rPr lang="en-US" sz="1400">
                <a:solidFill>
                  <a:schemeClr val="tx1"/>
                </a:solidFill>
                <a:effectLst/>
                <a:latin typeface="Avenir Next LT Pro" panose="020B0504020202020204" pitchFamily="34" charset="77"/>
                <a:ea typeface="Calibri" panose="020F0502020204030204" pitchFamily="34" charset="0"/>
              </a:rPr>
              <a:t> (charts, graphs, diagrams, etc.) that effectively convey the data or concepts. </a:t>
            </a:r>
            <a:endParaRPr lang="en-US" sz="800">
              <a:solidFill>
                <a:schemeClr val="tx1"/>
              </a:solidFill>
              <a:latin typeface="Avenir Next LT Pro" panose="020B0504020202020204" pitchFamily="34" charset="77"/>
              <a:cs typeface="Arial" panose="020B0604020202020204" pitchFamily="34" charset="0"/>
            </a:endParaRPr>
          </a:p>
        </p:txBody>
      </p:sp>
      <p:sp>
        <p:nvSpPr>
          <p:cNvPr id="12" name="Rectangle: Single Corner Rounded 21">
            <a:extLst>
              <a:ext uri="{FF2B5EF4-FFF2-40B4-BE49-F238E27FC236}">
                <a16:creationId xmlns:a16="http://schemas.microsoft.com/office/drawing/2014/main" id="{F473F7D0-FFD7-9DB4-4036-B1391E3C4A64}"/>
              </a:ext>
            </a:extLst>
          </p:cNvPr>
          <p:cNvSpPr/>
          <p:nvPr/>
        </p:nvSpPr>
        <p:spPr>
          <a:xfrm>
            <a:off x="159019" y="4395145"/>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Reference(s)</a:t>
            </a:r>
          </a:p>
        </p:txBody>
      </p:sp>
      <p:sp>
        <p:nvSpPr>
          <p:cNvPr id="13" name="Rectangle 12">
            <a:extLst>
              <a:ext uri="{FF2B5EF4-FFF2-40B4-BE49-F238E27FC236}">
                <a16:creationId xmlns:a16="http://schemas.microsoft.com/office/drawing/2014/main" id="{9B6E4889-ED2B-B875-000F-69E76716F4EB}"/>
              </a:ext>
            </a:extLst>
          </p:cNvPr>
          <p:cNvSpPr/>
          <p:nvPr/>
        </p:nvSpPr>
        <p:spPr>
          <a:xfrm>
            <a:off x="159016" y="4734983"/>
            <a:ext cx="2822713" cy="6939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effectLst/>
                <a:latin typeface="Avenir Next LT Pro" panose="020B0504020202020204" pitchFamily="34" charset="77"/>
                <a:ea typeface="Calibri" panose="020F0502020204030204" pitchFamily="34" charset="0"/>
              </a:rPr>
              <a:t>Ensure all literature, data, prior work, graphics, etc., referenced in the presentation are properly cited.</a:t>
            </a:r>
          </a:p>
        </p:txBody>
      </p:sp>
      <p:sp>
        <p:nvSpPr>
          <p:cNvPr id="14" name="Rectangle: Single Corner Rounded 14">
            <a:extLst>
              <a:ext uri="{FF2B5EF4-FFF2-40B4-BE49-F238E27FC236}">
                <a16:creationId xmlns:a16="http://schemas.microsoft.com/office/drawing/2014/main" id="{186F5E6C-6E4E-1FB2-5174-3BC38D525789}"/>
              </a:ext>
            </a:extLst>
          </p:cNvPr>
          <p:cNvSpPr/>
          <p:nvPr/>
        </p:nvSpPr>
        <p:spPr>
          <a:xfrm>
            <a:off x="6179930" y="1620079"/>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Discussion</a:t>
            </a:r>
          </a:p>
        </p:txBody>
      </p:sp>
      <p:sp>
        <p:nvSpPr>
          <p:cNvPr id="15" name="Rectangle: Single Corner Rounded 17">
            <a:extLst>
              <a:ext uri="{FF2B5EF4-FFF2-40B4-BE49-F238E27FC236}">
                <a16:creationId xmlns:a16="http://schemas.microsoft.com/office/drawing/2014/main" id="{FB586D3F-786D-FD58-0CDF-A592A41E31E6}"/>
              </a:ext>
            </a:extLst>
          </p:cNvPr>
          <p:cNvSpPr/>
          <p:nvPr/>
        </p:nvSpPr>
        <p:spPr>
          <a:xfrm>
            <a:off x="9190383" y="1620079"/>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Results / Conclusion</a:t>
            </a:r>
          </a:p>
        </p:txBody>
      </p:sp>
      <p:sp>
        <p:nvSpPr>
          <p:cNvPr id="16" name="Rectangle: Single Corner Rounded 7">
            <a:extLst>
              <a:ext uri="{FF2B5EF4-FFF2-40B4-BE49-F238E27FC236}">
                <a16:creationId xmlns:a16="http://schemas.microsoft.com/office/drawing/2014/main" id="{7BA14516-B872-7AD7-C410-0A3170E02848}"/>
              </a:ext>
            </a:extLst>
          </p:cNvPr>
          <p:cNvSpPr/>
          <p:nvPr/>
        </p:nvSpPr>
        <p:spPr>
          <a:xfrm>
            <a:off x="159026" y="1620079"/>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Background</a:t>
            </a:r>
          </a:p>
        </p:txBody>
      </p:sp>
      <p:sp>
        <p:nvSpPr>
          <p:cNvPr id="17" name="Rectangle 16">
            <a:extLst>
              <a:ext uri="{FF2B5EF4-FFF2-40B4-BE49-F238E27FC236}">
                <a16:creationId xmlns:a16="http://schemas.microsoft.com/office/drawing/2014/main" id="{712D9E1A-6529-7623-E375-19462BAD6A2D}"/>
              </a:ext>
            </a:extLst>
          </p:cNvPr>
          <p:cNvSpPr/>
          <p:nvPr/>
        </p:nvSpPr>
        <p:spPr>
          <a:xfrm>
            <a:off x="159024" y="1936137"/>
            <a:ext cx="2822713" cy="12970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latin typeface="Avenir Next LT Pro" panose="020B0504020202020204" pitchFamily="34" charset="77"/>
                <a:cs typeface="Arial" panose="020B0604020202020204" pitchFamily="34" charset="0"/>
              </a:rPr>
              <a:t>State the purpose of the research and summarize the current knowledge, the knowledge gap, and how the research project proposes to address the knowledge gap.</a:t>
            </a:r>
          </a:p>
        </p:txBody>
      </p:sp>
    </p:spTree>
    <p:extLst>
      <p:ext uri="{BB962C8B-B14F-4D97-AF65-F5344CB8AC3E}">
        <p14:creationId xmlns:p14="http://schemas.microsoft.com/office/powerpoint/2010/main" val="1070057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F2D60-5E46-72A3-EBC7-BF91A187530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8993291-705A-88AE-315C-A126F437F772}"/>
              </a:ext>
            </a:extLst>
          </p:cNvPr>
          <p:cNvSpPr/>
          <p:nvPr/>
        </p:nvSpPr>
        <p:spPr>
          <a:xfrm>
            <a:off x="9190381" y="4537996"/>
            <a:ext cx="2822713" cy="2169391"/>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effectLst/>
                <a:latin typeface="Avenir Next LT Pro" panose="020B0504020202020204" pitchFamily="34" charset="77"/>
                <a:ea typeface="Calibri" panose="020F0502020204030204" pitchFamily="34" charset="0"/>
              </a:rPr>
              <a:t>REPLACE </a:t>
            </a:r>
            <a:r>
              <a:rPr lang="en-US" sz="1400" b="1">
                <a:solidFill>
                  <a:schemeClr val="tx1"/>
                </a:solidFill>
                <a:latin typeface="Avenir Next LT Pro" panose="020B0504020202020204" pitchFamily="34" charset="77"/>
                <a:ea typeface="Calibri" panose="020F0502020204030204" pitchFamily="34" charset="0"/>
              </a:rPr>
              <a:t>WITH QR CODE TO LINK SUPPLEMENTAL MATERIAL</a:t>
            </a:r>
            <a:endParaRPr lang="en-US" sz="1400">
              <a:solidFill>
                <a:schemeClr val="tx1"/>
              </a:solidFill>
              <a:latin typeface="Avenir Next LT Pro" panose="020B0504020202020204" pitchFamily="34" charset="77"/>
              <a:cs typeface="Arial" panose="020B0604020202020204" pitchFamily="34" charset="0"/>
            </a:endParaRPr>
          </a:p>
        </p:txBody>
      </p:sp>
      <p:sp>
        <p:nvSpPr>
          <p:cNvPr id="3" name="Rectangle 2">
            <a:extLst>
              <a:ext uri="{FF2B5EF4-FFF2-40B4-BE49-F238E27FC236}">
                <a16:creationId xmlns:a16="http://schemas.microsoft.com/office/drawing/2014/main" id="{362128B5-5D35-3176-0FD4-84BB5F1AC5D6}"/>
              </a:ext>
            </a:extLst>
          </p:cNvPr>
          <p:cNvSpPr/>
          <p:nvPr/>
        </p:nvSpPr>
        <p:spPr>
          <a:xfrm>
            <a:off x="197960" y="0"/>
            <a:ext cx="11994040" cy="12920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4400" b="1">
                <a:solidFill>
                  <a:schemeClr val="bg1"/>
                </a:solidFill>
                <a:latin typeface="Avenir Next LT Pro" panose="020B0504020202020204" pitchFamily="34" charset="77"/>
                <a:cs typeface="Arial"/>
              </a:rPr>
              <a:t>Title</a:t>
            </a:r>
          </a:p>
          <a:p>
            <a:r>
              <a:rPr lang="en-US" sz="1600" b="1">
                <a:solidFill>
                  <a:schemeClr val="bg1"/>
                </a:solidFill>
                <a:latin typeface="Avenir Next LT Pro" panose="020B0504020202020204" pitchFamily="34" charset="77"/>
                <a:cs typeface="Arial"/>
              </a:rPr>
              <a:t>Name(s) | Name of Organization</a:t>
            </a:r>
          </a:p>
        </p:txBody>
      </p:sp>
      <p:sp>
        <p:nvSpPr>
          <p:cNvPr id="4" name="Rectangle 3">
            <a:extLst>
              <a:ext uri="{FF2B5EF4-FFF2-40B4-BE49-F238E27FC236}">
                <a16:creationId xmlns:a16="http://schemas.microsoft.com/office/drawing/2014/main" id="{A6389826-1EA7-287E-FDB9-C336EAE0A74B}"/>
              </a:ext>
            </a:extLst>
          </p:cNvPr>
          <p:cNvSpPr/>
          <p:nvPr/>
        </p:nvSpPr>
        <p:spPr>
          <a:xfrm>
            <a:off x="159026" y="1936602"/>
            <a:ext cx="2822713" cy="21523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latin typeface="Avenir Next LT Pro" panose="020B0504020202020204" pitchFamily="34" charset="77"/>
                <a:cs typeface="Arial" panose="020B0604020202020204" pitchFamily="34" charset="0"/>
              </a:rPr>
              <a:t>State the purpose of the research and summarize the current knowledge, the knowledge gap, and how the research project proposes to address the knowledge gap.</a:t>
            </a:r>
          </a:p>
        </p:txBody>
      </p:sp>
      <p:sp>
        <p:nvSpPr>
          <p:cNvPr id="5" name="Rectangle: Single Corner Rounded 11">
            <a:extLst>
              <a:ext uri="{FF2B5EF4-FFF2-40B4-BE49-F238E27FC236}">
                <a16:creationId xmlns:a16="http://schemas.microsoft.com/office/drawing/2014/main" id="{74EF5677-3DC5-CA86-21D2-49F27BC0007B}"/>
              </a:ext>
            </a:extLst>
          </p:cNvPr>
          <p:cNvSpPr/>
          <p:nvPr/>
        </p:nvSpPr>
        <p:spPr>
          <a:xfrm>
            <a:off x="3169478" y="1620079"/>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95000"/>
                  </a:schemeClr>
                </a:solidFill>
                <a:latin typeface="Avenir Next LT Pro" panose="020B0504020202020204" pitchFamily="34" charset="77"/>
                <a:cs typeface="Arial" panose="020B0604020202020204" pitchFamily="34" charset="0"/>
              </a:rPr>
              <a:t>Methods</a:t>
            </a:r>
          </a:p>
        </p:txBody>
      </p:sp>
      <p:sp>
        <p:nvSpPr>
          <p:cNvPr id="6" name="Rectangle 5">
            <a:extLst>
              <a:ext uri="{FF2B5EF4-FFF2-40B4-BE49-F238E27FC236}">
                <a16:creationId xmlns:a16="http://schemas.microsoft.com/office/drawing/2014/main" id="{6D43DA7D-7752-4E33-3F42-482EAD1CD53D}"/>
              </a:ext>
            </a:extLst>
          </p:cNvPr>
          <p:cNvSpPr/>
          <p:nvPr/>
        </p:nvSpPr>
        <p:spPr>
          <a:xfrm>
            <a:off x="3169478" y="1936602"/>
            <a:ext cx="2822713" cy="21523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effectLst/>
                <a:latin typeface="Avenir Next LT Pro" panose="020B0504020202020204" pitchFamily="34" charset="77"/>
                <a:ea typeface="Calibri" panose="020F0502020204030204" pitchFamily="34" charset="0"/>
              </a:rPr>
              <a:t>Describe the approach, including study design, participants, data collection, and analysis methods.</a:t>
            </a:r>
            <a:endParaRPr lang="en-US" sz="800">
              <a:solidFill>
                <a:schemeClr val="tx1"/>
              </a:solidFill>
              <a:latin typeface="Avenir Next LT Pro" panose="020B0504020202020204" pitchFamily="34" charset="77"/>
              <a:cs typeface="Arial" panose="020B0604020202020204" pitchFamily="34" charset="0"/>
            </a:endParaRPr>
          </a:p>
        </p:txBody>
      </p:sp>
      <p:sp>
        <p:nvSpPr>
          <p:cNvPr id="7" name="Rectangle 6">
            <a:extLst>
              <a:ext uri="{FF2B5EF4-FFF2-40B4-BE49-F238E27FC236}">
                <a16:creationId xmlns:a16="http://schemas.microsoft.com/office/drawing/2014/main" id="{CE959FA3-649E-381E-D473-CDF96BC6C54D}"/>
              </a:ext>
            </a:extLst>
          </p:cNvPr>
          <p:cNvSpPr/>
          <p:nvPr/>
        </p:nvSpPr>
        <p:spPr>
          <a:xfrm>
            <a:off x="6179930" y="1936602"/>
            <a:ext cx="2822713" cy="21523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1400">
                <a:solidFill>
                  <a:schemeClr val="tx1"/>
                </a:solidFill>
                <a:latin typeface="Avenir Next LT Pro" panose="020B0504020202020204" pitchFamily="34" charset="77"/>
                <a:cs typeface="Arial"/>
              </a:rPr>
              <a:t>Interpret the results, highlighting their significance, implications, and potential limitations.</a:t>
            </a:r>
          </a:p>
        </p:txBody>
      </p:sp>
      <p:sp>
        <p:nvSpPr>
          <p:cNvPr id="8" name="Rectangle: Single Corner Rounded 47">
            <a:extLst>
              <a:ext uri="{FF2B5EF4-FFF2-40B4-BE49-F238E27FC236}">
                <a16:creationId xmlns:a16="http://schemas.microsoft.com/office/drawing/2014/main" id="{7045A623-58C2-B29B-3C37-E6EBF57E69EC}"/>
              </a:ext>
            </a:extLst>
          </p:cNvPr>
          <p:cNvSpPr/>
          <p:nvPr/>
        </p:nvSpPr>
        <p:spPr>
          <a:xfrm>
            <a:off x="159026" y="4227445"/>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Objective(s)</a:t>
            </a:r>
          </a:p>
        </p:txBody>
      </p:sp>
      <p:sp>
        <p:nvSpPr>
          <p:cNvPr id="9" name="Rectangle 8">
            <a:extLst>
              <a:ext uri="{FF2B5EF4-FFF2-40B4-BE49-F238E27FC236}">
                <a16:creationId xmlns:a16="http://schemas.microsoft.com/office/drawing/2014/main" id="{7D51603F-7C67-2164-1DA9-CEBDEE111433}"/>
              </a:ext>
            </a:extLst>
          </p:cNvPr>
          <p:cNvSpPr/>
          <p:nvPr/>
        </p:nvSpPr>
        <p:spPr>
          <a:xfrm>
            <a:off x="159026" y="4543968"/>
            <a:ext cx="2822713" cy="882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effectLst/>
                <a:latin typeface="Avenir Next LT Pro" panose="020B0504020202020204" pitchFamily="34" charset="77"/>
                <a:ea typeface="Calibri" panose="020F0502020204030204" pitchFamily="34" charset="0"/>
              </a:rPr>
              <a:t>Identify the specific aims or research questions the project seeks to answer</a:t>
            </a:r>
            <a:r>
              <a:rPr lang="en-US" sz="1200">
                <a:solidFill>
                  <a:schemeClr val="tx1"/>
                </a:solidFill>
                <a:effectLst/>
                <a:latin typeface="Avenir Next LT Pro" panose="020B0504020202020204" pitchFamily="34" charset="77"/>
                <a:ea typeface="Calibri" panose="020F0502020204030204" pitchFamily="34" charset="0"/>
              </a:rPr>
              <a:t>.</a:t>
            </a:r>
            <a:endParaRPr lang="en-US" sz="700">
              <a:solidFill>
                <a:schemeClr val="tx1"/>
              </a:solidFill>
              <a:latin typeface="Avenir Next LT Pro" panose="020B0504020202020204" pitchFamily="34" charset="77"/>
              <a:cs typeface="Arial" panose="020B0604020202020204" pitchFamily="34" charset="0"/>
            </a:endParaRPr>
          </a:p>
        </p:txBody>
      </p:sp>
      <p:sp>
        <p:nvSpPr>
          <p:cNvPr id="10" name="Rectangle 9">
            <a:extLst>
              <a:ext uri="{FF2B5EF4-FFF2-40B4-BE49-F238E27FC236}">
                <a16:creationId xmlns:a16="http://schemas.microsoft.com/office/drawing/2014/main" id="{72D0EBEC-4F9C-B4E0-672A-C2D482291FF9}"/>
              </a:ext>
            </a:extLst>
          </p:cNvPr>
          <p:cNvSpPr/>
          <p:nvPr/>
        </p:nvSpPr>
        <p:spPr>
          <a:xfrm>
            <a:off x="3169478" y="4227445"/>
            <a:ext cx="5833165" cy="2470418"/>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effectLst/>
                <a:latin typeface="Avenir Next LT Pro" panose="020B0504020202020204" pitchFamily="34" charset="77"/>
                <a:ea typeface="Calibri" panose="020F0502020204030204" pitchFamily="34" charset="0"/>
              </a:rPr>
              <a:t>REPLACE </a:t>
            </a:r>
            <a:r>
              <a:rPr lang="en-US" sz="1400" b="1">
                <a:solidFill>
                  <a:schemeClr val="tx1"/>
                </a:solidFill>
                <a:latin typeface="Avenir Next LT Pro" panose="020B0504020202020204" pitchFamily="34" charset="77"/>
                <a:ea typeface="Calibri" panose="020F0502020204030204" pitchFamily="34" charset="0"/>
              </a:rPr>
              <a:t>WITH GRAPHICS</a:t>
            </a:r>
            <a:r>
              <a:rPr lang="en-US" sz="1400">
                <a:solidFill>
                  <a:schemeClr val="tx1"/>
                </a:solidFill>
                <a:latin typeface="Avenir Next LT Pro" panose="020B0504020202020204" pitchFamily="34" charset="77"/>
                <a:ea typeface="Calibri" panose="020F0502020204030204" pitchFamily="34" charset="0"/>
              </a:rPr>
              <a:t>:</a:t>
            </a:r>
            <a:r>
              <a:rPr lang="en-US" sz="1400">
                <a:solidFill>
                  <a:schemeClr val="tx1"/>
                </a:solidFill>
                <a:effectLst/>
                <a:latin typeface="Avenir Next LT Pro" panose="020B0504020202020204" pitchFamily="34" charset="77"/>
                <a:ea typeface="Calibri" panose="020F0502020204030204" pitchFamily="34" charset="0"/>
              </a:rPr>
              <a:t> (charts, graphs, diagrams, etc.) that effectively convey the data or concepts. </a:t>
            </a:r>
            <a:endParaRPr lang="en-US" sz="800">
              <a:solidFill>
                <a:schemeClr val="tx1"/>
              </a:solidFill>
              <a:latin typeface="Avenir Next LT Pro" panose="020B0504020202020204" pitchFamily="34" charset="77"/>
              <a:cs typeface="Arial" panose="020B0604020202020204" pitchFamily="34" charset="0"/>
            </a:endParaRPr>
          </a:p>
        </p:txBody>
      </p:sp>
      <p:sp>
        <p:nvSpPr>
          <p:cNvPr id="11" name="Rectangle: Single Corner Rounded 21">
            <a:extLst>
              <a:ext uri="{FF2B5EF4-FFF2-40B4-BE49-F238E27FC236}">
                <a16:creationId xmlns:a16="http://schemas.microsoft.com/office/drawing/2014/main" id="{3C95FE0E-B713-C5DA-3BCD-82EF40AD1A50}"/>
              </a:ext>
            </a:extLst>
          </p:cNvPr>
          <p:cNvSpPr/>
          <p:nvPr/>
        </p:nvSpPr>
        <p:spPr>
          <a:xfrm>
            <a:off x="159026" y="5508067"/>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Disclosure</a:t>
            </a:r>
          </a:p>
        </p:txBody>
      </p:sp>
      <p:sp>
        <p:nvSpPr>
          <p:cNvPr id="12" name="Rectangle 11">
            <a:extLst>
              <a:ext uri="{FF2B5EF4-FFF2-40B4-BE49-F238E27FC236}">
                <a16:creationId xmlns:a16="http://schemas.microsoft.com/office/drawing/2014/main" id="{889AB332-7680-8ED3-EA91-335E37206F67}"/>
              </a:ext>
            </a:extLst>
          </p:cNvPr>
          <p:cNvSpPr/>
          <p:nvPr/>
        </p:nvSpPr>
        <p:spPr>
          <a:xfrm>
            <a:off x="159026" y="5824590"/>
            <a:ext cx="2822713" cy="882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latin typeface="Avenir Next LT Pro" panose="020B0504020202020204" pitchFamily="34" charset="77"/>
                <a:cs typeface="Arial" panose="020B0604020202020204" pitchFamily="34" charset="0"/>
              </a:rPr>
              <a:t>Disclose all financial or personal relationships that could influence the research or outcomes</a:t>
            </a:r>
            <a:r>
              <a:rPr lang="en-US" sz="1050">
                <a:solidFill>
                  <a:schemeClr val="tx1"/>
                </a:solidFill>
                <a:latin typeface="Avenir Next LT Pro" panose="020B0504020202020204" pitchFamily="34" charset="77"/>
                <a:cs typeface="Arial" panose="020B0604020202020204" pitchFamily="34" charset="0"/>
              </a:rPr>
              <a:t>.</a:t>
            </a:r>
          </a:p>
        </p:txBody>
      </p:sp>
      <p:sp>
        <p:nvSpPr>
          <p:cNvPr id="13" name="Rectangle: Single Corner Rounded 14">
            <a:extLst>
              <a:ext uri="{FF2B5EF4-FFF2-40B4-BE49-F238E27FC236}">
                <a16:creationId xmlns:a16="http://schemas.microsoft.com/office/drawing/2014/main" id="{5BCD7E19-5F43-B5FD-9B2B-B508DB117B6C}"/>
              </a:ext>
            </a:extLst>
          </p:cNvPr>
          <p:cNvSpPr/>
          <p:nvPr/>
        </p:nvSpPr>
        <p:spPr>
          <a:xfrm>
            <a:off x="6179930" y="1620079"/>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Discussion</a:t>
            </a:r>
          </a:p>
        </p:txBody>
      </p:sp>
      <p:sp>
        <p:nvSpPr>
          <p:cNvPr id="14" name="Rectangle: Single Corner Rounded 17">
            <a:extLst>
              <a:ext uri="{FF2B5EF4-FFF2-40B4-BE49-F238E27FC236}">
                <a16:creationId xmlns:a16="http://schemas.microsoft.com/office/drawing/2014/main" id="{8B8F8227-E5F8-DEDB-DF21-13E6A9456047}"/>
              </a:ext>
            </a:extLst>
          </p:cNvPr>
          <p:cNvSpPr/>
          <p:nvPr/>
        </p:nvSpPr>
        <p:spPr>
          <a:xfrm>
            <a:off x="9190381" y="1620079"/>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Results / Conclusion</a:t>
            </a:r>
          </a:p>
        </p:txBody>
      </p:sp>
      <p:sp>
        <p:nvSpPr>
          <p:cNvPr id="15" name="Rectangle: Single Corner Rounded 7">
            <a:extLst>
              <a:ext uri="{FF2B5EF4-FFF2-40B4-BE49-F238E27FC236}">
                <a16:creationId xmlns:a16="http://schemas.microsoft.com/office/drawing/2014/main" id="{46DD0FAC-5112-12EA-9D45-2C14326E3707}"/>
              </a:ext>
            </a:extLst>
          </p:cNvPr>
          <p:cNvSpPr/>
          <p:nvPr/>
        </p:nvSpPr>
        <p:spPr>
          <a:xfrm>
            <a:off x="159026" y="1620079"/>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Background</a:t>
            </a:r>
          </a:p>
        </p:txBody>
      </p:sp>
      <p:sp>
        <p:nvSpPr>
          <p:cNvPr id="16" name="Rectangle: Single Corner Rounded 2">
            <a:extLst>
              <a:ext uri="{FF2B5EF4-FFF2-40B4-BE49-F238E27FC236}">
                <a16:creationId xmlns:a16="http://schemas.microsoft.com/office/drawing/2014/main" id="{D80EE679-2D49-313F-77CA-3BA2AA1BF205}"/>
              </a:ext>
            </a:extLst>
          </p:cNvPr>
          <p:cNvSpPr/>
          <p:nvPr/>
        </p:nvSpPr>
        <p:spPr>
          <a:xfrm>
            <a:off x="9190381" y="2915714"/>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a:solidFill>
                  <a:schemeClr val="bg1"/>
                </a:solidFill>
                <a:latin typeface="Avenir Next LT Pro" panose="020B0504020202020204" pitchFamily="34" charset="77"/>
                <a:cs typeface="Arial" panose="020B0604020202020204" pitchFamily="34" charset="0"/>
              </a:rPr>
              <a:t>Reference(s)</a:t>
            </a:r>
          </a:p>
        </p:txBody>
      </p:sp>
      <p:sp>
        <p:nvSpPr>
          <p:cNvPr id="18" name="Rectangle 17">
            <a:extLst>
              <a:ext uri="{FF2B5EF4-FFF2-40B4-BE49-F238E27FC236}">
                <a16:creationId xmlns:a16="http://schemas.microsoft.com/office/drawing/2014/main" id="{61AF9282-BC0E-023E-0378-A4A792FA8310}"/>
              </a:ext>
            </a:extLst>
          </p:cNvPr>
          <p:cNvSpPr/>
          <p:nvPr/>
        </p:nvSpPr>
        <p:spPr>
          <a:xfrm>
            <a:off x="9190381" y="3232237"/>
            <a:ext cx="2822713" cy="834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effectLst/>
                <a:latin typeface="Avenir Next LT Pro" panose="020B0504020202020204" pitchFamily="34" charset="77"/>
                <a:ea typeface="Calibri" panose="020F0502020204030204" pitchFamily="34" charset="0"/>
              </a:rPr>
              <a:t>Ensure all literature, data, prior work, graphics, etc., referenced in the presentation are properly cited.</a:t>
            </a:r>
          </a:p>
        </p:txBody>
      </p:sp>
      <p:sp>
        <p:nvSpPr>
          <p:cNvPr id="19" name="Rectangle: Single Corner Rounded 21">
            <a:extLst>
              <a:ext uri="{FF2B5EF4-FFF2-40B4-BE49-F238E27FC236}">
                <a16:creationId xmlns:a16="http://schemas.microsoft.com/office/drawing/2014/main" id="{87FED216-B602-8727-69C3-01664AFA9556}"/>
              </a:ext>
            </a:extLst>
          </p:cNvPr>
          <p:cNvSpPr/>
          <p:nvPr/>
        </p:nvSpPr>
        <p:spPr>
          <a:xfrm>
            <a:off x="9190381" y="4221474"/>
            <a:ext cx="2822713"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venir Next LT Pro" panose="020B0504020202020204" pitchFamily="34" charset="77"/>
                <a:cs typeface="Arial" panose="020B0604020202020204" pitchFamily="34" charset="0"/>
              </a:rPr>
              <a:t>QR Code</a:t>
            </a:r>
          </a:p>
        </p:txBody>
      </p:sp>
      <p:sp>
        <p:nvSpPr>
          <p:cNvPr id="20" name="Rectangle 19">
            <a:extLst>
              <a:ext uri="{FF2B5EF4-FFF2-40B4-BE49-F238E27FC236}">
                <a16:creationId xmlns:a16="http://schemas.microsoft.com/office/drawing/2014/main" id="{3DAF3194-2CF9-DAE5-E466-D754122A69E5}"/>
              </a:ext>
            </a:extLst>
          </p:cNvPr>
          <p:cNvSpPr/>
          <p:nvPr/>
        </p:nvSpPr>
        <p:spPr>
          <a:xfrm>
            <a:off x="9190381" y="1936602"/>
            <a:ext cx="2822713" cy="882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effectLst/>
                <a:latin typeface="Avenir Next LT Pro" panose="020B0504020202020204" pitchFamily="34" charset="77"/>
                <a:ea typeface="Calibri" panose="020F0502020204030204" pitchFamily="34" charset="0"/>
              </a:rPr>
              <a:t>Summarize the key findings of the project or research, often with the support of data tables or figures.</a:t>
            </a:r>
            <a:endParaRPr lang="en-US" sz="800">
              <a:solidFill>
                <a:schemeClr val="tx1"/>
              </a:solidFill>
              <a:latin typeface="Avenir Next LT Pro" panose="020B0504020202020204" pitchFamily="34" charset="77"/>
              <a:cs typeface="Arial" panose="020B0604020202020204" pitchFamily="34" charset="0"/>
            </a:endParaRPr>
          </a:p>
        </p:txBody>
      </p:sp>
    </p:spTree>
    <p:extLst>
      <p:ext uri="{BB962C8B-B14F-4D97-AF65-F5344CB8AC3E}">
        <p14:creationId xmlns:p14="http://schemas.microsoft.com/office/powerpoint/2010/main" val="2234760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953CF-6ECF-BA18-012A-C1A19484082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0C504CA-DB4D-D2C2-C946-CD43A821C051}"/>
              </a:ext>
            </a:extLst>
          </p:cNvPr>
          <p:cNvSpPr/>
          <p:nvPr/>
        </p:nvSpPr>
        <p:spPr>
          <a:xfrm>
            <a:off x="3328386" y="651846"/>
            <a:ext cx="5555108" cy="1145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4400" b="1" dirty="0">
                <a:solidFill>
                  <a:schemeClr val="bg1"/>
                </a:solidFill>
                <a:latin typeface="Avenir Next LT Pro" panose="020B0504020202020204" pitchFamily="34" charset="77"/>
                <a:cs typeface="Arial"/>
              </a:rPr>
              <a:t>Title</a:t>
            </a:r>
          </a:p>
          <a:p>
            <a:r>
              <a:rPr lang="en-US" sz="1600" b="1" dirty="0">
                <a:solidFill>
                  <a:schemeClr val="bg1"/>
                </a:solidFill>
                <a:latin typeface="Avenir Next LT Pro" panose="020B0504020202020204" pitchFamily="34" charset="77"/>
                <a:cs typeface="Arial"/>
              </a:rPr>
              <a:t>Name(s) | Name of Organization</a:t>
            </a:r>
          </a:p>
        </p:txBody>
      </p:sp>
      <p:sp>
        <p:nvSpPr>
          <p:cNvPr id="3" name="Rectangle 2">
            <a:extLst>
              <a:ext uri="{FF2B5EF4-FFF2-40B4-BE49-F238E27FC236}">
                <a16:creationId xmlns:a16="http://schemas.microsoft.com/office/drawing/2014/main" id="{43D9DEA2-5F12-5CE5-301A-E4F1CA7A6C7A}"/>
              </a:ext>
            </a:extLst>
          </p:cNvPr>
          <p:cNvSpPr/>
          <p:nvPr/>
        </p:nvSpPr>
        <p:spPr>
          <a:xfrm>
            <a:off x="159027" y="478201"/>
            <a:ext cx="2584174" cy="14923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dirty="0">
                <a:solidFill>
                  <a:schemeClr val="tx1"/>
                </a:solidFill>
                <a:latin typeface="Avenir Next LT Pro" panose="020B0504020202020204" pitchFamily="34" charset="77"/>
                <a:cs typeface="Arial" panose="020B0604020202020204" pitchFamily="34" charset="0"/>
              </a:rPr>
              <a:t>State the purpose of the research and summarize the current knowledge, the knowledge gap, and how the research project proposes to address the knowledge gap.</a:t>
            </a:r>
          </a:p>
        </p:txBody>
      </p:sp>
      <p:sp>
        <p:nvSpPr>
          <p:cNvPr id="4" name="Rectangle: Single Corner Rounded 11">
            <a:extLst>
              <a:ext uri="{FF2B5EF4-FFF2-40B4-BE49-F238E27FC236}">
                <a16:creationId xmlns:a16="http://schemas.microsoft.com/office/drawing/2014/main" id="{629887CB-3AEB-EB0C-40D2-B2A961D49B81}"/>
              </a:ext>
            </a:extLst>
          </p:cNvPr>
          <p:cNvSpPr/>
          <p:nvPr/>
        </p:nvSpPr>
        <p:spPr>
          <a:xfrm>
            <a:off x="159026" y="3675652"/>
            <a:ext cx="2613659"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bg1">
                    <a:lumMod val="95000"/>
                  </a:schemeClr>
                </a:solidFill>
                <a:latin typeface="Avenir Next LT Pro" panose="020B0504020202020204" pitchFamily="34" charset="77"/>
                <a:cs typeface="Arial" panose="020B0604020202020204" pitchFamily="34" charset="0"/>
              </a:rPr>
              <a:t>Methods</a:t>
            </a:r>
          </a:p>
        </p:txBody>
      </p:sp>
      <p:sp>
        <p:nvSpPr>
          <p:cNvPr id="5" name="Rectangle 4">
            <a:extLst>
              <a:ext uri="{FF2B5EF4-FFF2-40B4-BE49-F238E27FC236}">
                <a16:creationId xmlns:a16="http://schemas.microsoft.com/office/drawing/2014/main" id="{88E545FF-65C1-318B-EC12-543790AD119F}"/>
              </a:ext>
            </a:extLst>
          </p:cNvPr>
          <p:cNvSpPr/>
          <p:nvPr/>
        </p:nvSpPr>
        <p:spPr>
          <a:xfrm>
            <a:off x="159026" y="3992175"/>
            <a:ext cx="2613659" cy="13028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a:solidFill>
                  <a:schemeClr val="tx1"/>
                </a:solidFill>
                <a:effectLst/>
                <a:latin typeface="Avenir Next LT Pro" panose="020B0504020202020204" pitchFamily="34" charset="77"/>
                <a:ea typeface="Calibri" panose="020F0502020204030204" pitchFamily="34" charset="0"/>
              </a:rPr>
              <a:t>Describe the approach, including study design, participants, data collection, and analysis methods.</a:t>
            </a:r>
            <a:endParaRPr lang="en-US" sz="800">
              <a:solidFill>
                <a:schemeClr val="tx1"/>
              </a:solidFill>
              <a:latin typeface="Avenir Next LT Pro" panose="020B0504020202020204" pitchFamily="34" charset="77"/>
              <a:cs typeface="Arial" panose="020B0604020202020204" pitchFamily="34" charset="0"/>
            </a:endParaRPr>
          </a:p>
        </p:txBody>
      </p:sp>
      <p:sp>
        <p:nvSpPr>
          <p:cNvPr id="6" name="Rectangle 5">
            <a:extLst>
              <a:ext uri="{FF2B5EF4-FFF2-40B4-BE49-F238E27FC236}">
                <a16:creationId xmlns:a16="http://schemas.microsoft.com/office/drawing/2014/main" id="{6F491EF2-C30F-4B34-DE02-DBF24E9C606F}"/>
              </a:ext>
            </a:extLst>
          </p:cNvPr>
          <p:cNvSpPr/>
          <p:nvPr/>
        </p:nvSpPr>
        <p:spPr>
          <a:xfrm>
            <a:off x="159025" y="5430227"/>
            <a:ext cx="2613659" cy="11790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1400" dirty="0">
                <a:solidFill>
                  <a:schemeClr val="tx1"/>
                </a:solidFill>
                <a:latin typeface="Avenir Next LT Pro" panose="020B0504020202020204" pitchFamily="34" charset="77"/>
                <a:cs typeface="Arial"/>
              </a:rPr>
              <a:t>Interpret the results, highlighting their significance, implications, and potential limitations.</a:t>
            </a:r>
          </a:p>
        </p:txBody>
      </p:sp>
      <p:sp>
        <p:nvSpPr>
          <p:cNvPr id="8" name="Rectangle: Single Corner Rounded 14">
            <a:extLst>
              <a:ext uri="{FF2B5EF4-FFF2-40B4-BE49-F238E27FC236}">
                <a16:creationId xmlns:a16="http://schemas.microsoft.com/office/drawing/2014/main" id="{5735C6AE-3E53-7C8D-B683-EF6A2FC02D17}"/>
              </a:ext>
            </a:extLst>
          </p:cNvPr>
          <p:cNvSpPr/>
          <p:nvPr/>
        </p:nvSpPr>
        <p:spPr>
          <a:xfrm>
            <a:off x="159025" y="5116912"/>
            <a:ext cx="2613659"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Avenir Next LT Pro" panose="020B0504020202020204" pitchFamily="34" charset="77"/>
                <a:cs typeface="Arial" panose="020B0604020202020204" pitchFamily="34" charset="0"/>
              </a:rPr>
              <a:t>Discussion</a:t>
            </a:r>
          </a:p>
        </p:txBody>
      </p:sp>
      <p:sp>
        <p:nvSpPr>
          <p:cNvPr id="9" name="Rectangle: Single Corner Rounded 17">
            <a:extLst>
              <a:ext uri="{FF2B5EF4-FFF2-40B4-BE49-F238E27FC236}">
                <a16:creationId xmlns:a16="http://schemas.microsoft.com/office/drawing/2014/main" id="{FF485C98-AB47-D063-7906-B8D3C2B15BBA}"/>
              </a:ext>
            </a:extLst>
          </p:cNvPr>
          <p:cNvSpPr/>
          <p:nvPr/>
        </p:nvSpPr>
        <p:spPr>
          <a:xfrm>
            <a:off x="9468679" y="161677"/>
            <a:ext cx="2584174"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Avenir Next LT Pro" panose="020B0504020202020204" pitchFamily="34" charset="77"/>
                <a:cs typeface="Arial" panose="020B0604020202020204" pitchFamily="34" charset="0"/>
              </a:rPr>
              <a:t>Results / Conclusion</a:t>
            </a:r>
          </a:p>
        </p:txBody>
      </p:sp>
      <p:sp>
        <p:nvSpPr>
          <p:cNvPr id="10" name="Rectangle: Single Corner Rounded 7">
            <a:extLst>
              <a:ext uri="{FF2B5EF4-FFF2-40B4-BE49-F238E27FC236}">
                <a16:creationId xmlns:a16="http://schemas.microsoft.com/office/drawing/2014/main" id="{68A753B7-9EA2-E3CC-1B72-949E7C0138A6}"/>
              </a:ext>
            </a:extLst>
          </p:cNvPr>
          <p:cNvSpPr/>
          <p:nvPr/>
        </p:nvSpPr>
        <p:spPr>
          <a:xfrm>
            <a:off x="198787" y="161677"/>
            <a:ext cx="2584174"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Avenir Next LT Pro" panose="020B0504020202020204" pitchFamily="34" charset="77"/>
                <a:cs typeface="Arial" panose="020B0604020202020204" pitchFamily="34" charset="0"/>
              </a:rPr>
              <a:t>Background</a:t>
            </a:r>
          </a:p>
        </p:txBody>
      </p:sp>
      <p:sp>
        <p:nvSpPr>
          <p:cNvPr id="14" name="Rectangle: Single Corner Rounded 2">
            <a:extLst>
              <a:ext uri="{FF2B5EF4-FFF2-40B4-BE49-F238E27FC236}">
                <a16:creationId xmlns:a16="http://schemas.microsoft.com/office/drawing/2014/main" id="{48F9F4E2-7B42-4809-E1B5-694871A495E5}"/>
              </a:ext>
            </a:extLst>
          </p:cNvPr>
          <p:cNvSpPr/>
          <p:nvPr/>
        </p:nvSpPr>
        <p:spPr>
          <a:xfrm>
            <a:off x="9468680" y="2341514"/>
            <a:ext cx="2584174"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700" dirty="0">
                <a:solidFill>
                  <a:schemeClr val="bg1"/>
                </a:solidFill>
                <a:latin typeface="Avenir Next LT Pro" panose="020B0504020202020204" pitchFamily="34" charset="77"/>
                <a:cs typeface="Arial" panose="020B0604020202020204" pitchFamily="34" charset="0"/>
              </a:rPr>
              <a:t>Reference(s)</a:t>
            </a:r>
          </a:p>
        </p:txBody>
      </p:sp>
      <p:sp>
        <p:nvSpPr>
          <p:cNvPr id="15" name="Rectangle 14">
            <a:extLst>
              <a:ext uri="{FF2B5EF4-FFF2-40B4-BE49-F238E27FC236}">
                <a16:creationId xmlns:a16="http://schemas.microsoft.com/office/drawing/2014/main" id="{0AD0B130-9D06-498A-36EF-B8B7C1C34644}"/>
              </a:ext>
            </a:extLst>
          </p:cNvPr>
          <p:cNvSpPr/>
          <p:nvPr/>
        </p:nvSpPr>
        <p:spPr>
          <a:xfrm>
            <a:off x="9468679" y="2661501"/>
            <a:ext cx="2584174" cy="882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dirty="0">
                <a:solidFill>
                  <a:schemeClr val="tx1"/>
                </a:solidFill>
                <a:effectLst/>
                <a:latin typeface="Avenir Next LT Pro" panose="020B0504020202020204" pitchFamily="34" charset="77"/>
                <a:ea typeface="Calibri" panose="020F0502020204030204" pitchFamily="34" charset="0"/>
              </a:rPr>
              <a:t>Ensure all literature, data, prior work, graphics, etc., referenced in the presentation are properly cited.</a:t>
            </a:r>
          </a:p>
        </p:txBody>
      </p:sp>
      <p:sp>
        <p:nvSpPr>
          <p:cNvPr id="16" name="Rectangle: Single Corner Rounded 21">
            <a:extLst>
              <a:ext uri="{FF2B5EF4-FFF2-40B4-BE49-F238E27FC236}">
                <a16:creationId xmlns:a16="http://schemas.microsoft.com/office/drawing/2014/main" id="{BE375C2A-97A4-CE7F-D362-095D828C1F6A}"/>
              </a:ext>
            </a:extLst>
          </p:cNvPr>
          <p:cNvSpPr/>
          <p:nvPr/>
        </p:nvSpPr>
        <p:spPr>
          <a:xfrm>
            <a:off x="9468679" y="4230907"/>
            <a:ext cx="2544415"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Avenir Next LT Pro" panose="020B0504020202020204" pitchFamily="34" charset="77"/>
                <a:cs typeface="Arial" panose="020B0604020202020204" pitchFamily="34" charset="0"/>
              </a:rPr>
              <a:t>Disclosure</a:t>
            </a:r>
          </a:p>
        </p:txBody>
      </p:sp>
      <p:sp>
        <p:nvSpPr>
          <p:cNvPr id="17" name="Rectangle 16">
            <a:extLst>
              <a:ext uri="{FF2B5EF4-FFF2-40B4-BE49-F238E27FC236}">
                <a16:creationId xmlns:a16="http://schemas.microsoft.com/office/drawing/2014/main" id="{7FA568BA-0492-4901-BA99-24242646B188}"/>
              </a:ext>
            </a:extLst>
          </p:cNvPr>
          <p:cNvSpPr/>
          <p:nvPr/>
        </p:nvSpPr>
        <p:spPr>
          <a:xfrm>
            <a:off x="9468679" y="4547430"/>
            <a:ext cx="2544415" cy="882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dirty="0">
                <a:solidFill>
                  <a:schemeClr val="tx1"/>
                </a:solidFill>
                <a:latin typeface="Avenir Next LT Pro" panose="020B0504020202020204" pitchFamily="34" charset="77"/>
                <a:cs typeface="Arial" panose="020B0604020202020204" pitchFamily="34" charset="0"/>
              </a:rPr>
              <a:t>Disclose all financial or personal relationships that could influence the research or outcomes</a:t>
            </a:r>
            <a:r>
              <a:rPr lang="en-US" sz="1050" dirty="0">
                <a:solidFill>
                  <a:schemeClr val="tx1"/>
                </a:solidFill>
                <a:latin typeface="Avenir Next LT Pro" panose="020B0504020202020204" pitchFamily="34" charset="77"/>
                <a:cs typeface="Arial" panose="020B0604020202020204" pitchFamily="34" charset="0"/>
              </a:rPr>
              <a:t>.</a:t>
            </a:r>
          </a:p>
        </p:txBody>
      </p:sp>
      <p:sp>
        <p:nvSpPr>
          <p:cNvPr id="18" name="Rectangle 17">
            <a:extLst>
              <a:ext uri="{FF2B5EF4-FFF2-40B4-BE49-F238E27FC236}">
                <a16:creationId xmlns:a16="http://schemas.microsoft.com/office/drawing/2014/main" id="{41A37269-2398-B629-57E5-0ADB2E702764}"/>
              </a:ext>
            </a:extLst>
          </p:cNvPr>
          <p:cNvSpPr/>
          <p:nvPr/>
        </p:nvSpPr>
        <p:spPr>
          <a:xfrm>
            <a:off x="9428919" y="478201"/>
            <a:ext cx="2584174" cy="17050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dirty="0">
                <a:solidFill>
                  <a:schemeClr val="tx1"/>
                </a:solidFill>
                <a:effectLst/>
                <a:latin typeface="Avenir Next LT Pro" panose="020B0504020202020204" pitchFamily="34" charset="77"/>
                <a:ea typeface="Calibri" panose="020F0502020204030204" pitchFamily="34" charset="0"/>
              </a:rPr>
              <a:t>Summarize the key findings of the project or research, often with the support of data tables or figures.</a:t>
            </a:r>
            <a:endParaRPr lang="en-US" sz="800" dirty="0">
              <a:solidFill>
                <a:schemeClr val="tx1"/>
              </a:solidFill>
              <a:latin typeface="Avenir Next LT Pro" panose="020B0504020202020204" pitchFamily="34" charset="77"/>
              <a:cs typeface="Arial" panose="020B0604020202020204" pitchFamily="34" charset="0"/>
            </a:endParaRPr>
          </a:p>
        </p:txBody>
      </p:sp>
      <p:sp>
        <p:nvSpPr>
          <p:cNvPr id="19" name="Rectangle 18">
            <a:extLst>
              <a:ext uri="{FF2B5EF4-FFF2-40B4-BE49-F238E27FC236}">
                <a16:creationId xmlns:a16="http://schemas.microsoft.com/office/drawing/2014/main" id="{487B5F08-6195-2F7A-143E-441949AC3C23}"/>
              </a:ext>
            </a:extLst>
          </p:cNvPr>
          <p:cNvSpPr/>
          <p:nvPr/>
        </p:nvSpPr>
        <p:spPr>
          <a:xfrm>
            <a:off x="159026" y="2499776"/>
            <a:ext cx="2584176" cy="1175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dirty="0">
                <a:solidFill>
                  <a:schemeClr val="tx1"/>
                </a:solidFill>
                <a:effectLst/>
                <a:latin typeface="Avenir Next LT Pro" panose="020B0504020202020204" pitchFamily="34" charset="77"/>
                <a:ea typeface="Calibri" panose="020F0502020204030204" pitchFamily="34" charset="0"/>
              </a:rPr>
              <a:t>Identify the specific aims or research questions the project seeks to answer</a:t>
            </a:r>
            <a:r>
              <a:rPr lang="en-US" sz="1200" dirty="0">
                <a:solidFill>
                  <a:schemeClr val="tx1"/>
                </a:solidFill>
                <a:effectLst/>
                <a:latin typeface="Avenir Next LT Pro" panose="020B0504020202020204" pitchFamily="34" charset="77"/>
                <a:ea typeface="Calibri" panose="020F0502020204030204" pitchFamily="34" charset="0"/>
              </a:rPr>
              <a:t>.</a:t>
            </a:r>
            <a:endParaRPr lang="en-US" sz="700" dirty="0">
              <a:solidFill>
                <a:schemeClr val="tx1"/>
              </a:solidFill>
              <a:latin typeface="Avenir Next LT Pro" panose="020B0504020202020204" pitchFamily="34" charset="77"/>
              <a:cs typeface="Arial" panose="020B0604020202020204" pitchFamily="34" charset="0"/>
            </a:endParaRPr>
          </a:p>
        </p:txBody>
      </p:sp>
      <p:sp>
        <p:nvSpPr>
          <p:cNvPr id="20" name="Rectangle: Single Corner Rounded 47">
            <a:extLst>
              <a:ext uri="{FF2B5EF4-FFF2-40B4-BE49-F238E27FC236}">
                <a16:creationId xmlns:a16="http://schemas.microsoft.com/office/drawing/2014/main" id="{3015646D-1C5F-F23A-D1BB-EE29AE9CFF61}"/>
              </a:ext>
            </a:extLst>
          </p:cNvPr>
          <p:cNvSpPr/>
          <p:nvPr/>
        </p:nvSpPr>
        <p:spPr>
          <a:xfrm>
            <a:off x="159026" y="2183254"/>
            <a:ext cx="2584175" cy="316523"/>
          </a:xfrm>
          <a:prstGeom prst="round1Rect">
            <a:avLst/>
          </a:prstGeom>
          <a:solidFill>
            <a:srgbClr val="006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Avenir Next LT Pro" panose="020B0504020202020204" pitchFamily="34" charset="77"/>
                <a:cs typeface="Arial" panose="020B0604020202020204" pitchFamily="34" charset="0"/>
              </a:rPr>
              <a:t>Objective(s)</a:t>
            </a:r>
          </a:p>
        </p:txBody>
      </p:sp>
      <p:sp>
        <p:nvSpPr>
          <p:cNvPr id="11" name="TextBox 10">
            <a:extLst>
              <a:ext uri="{FF2B5EF4-FFF2-40B4-BE49-F238E27FC236}">
                <a16:creationId xmlns:a16="http://schemas.microsoft.com/office/drawing/2014/main" id="{ADB64D5A-40CE-6431-3E3F-12A17811ECED}"/>
              </a:ext>
            </a:extLst>
          </p:cNvPr>
          <p:cNvSpPr txBox="1"/>
          <p:nvPr/>
        </p:nvSpPr>
        <p:spPr>
          <a:xfrm>
            <a:off x="3489434" y="4833349"/>
            <a:ext cx="1639614" cy="923330"/>
          </a:xfrm>
          <a:prstGeom prst="rect">
            <a:avLst/>
          </a:prstGeom>
          <a:noFill/>
        </p:spPr>
        <p:txBody>
          <a:bodyPr wrap="square">
            <a:spAutoFit/>
          </a:bodyPr>
          <a:lstStyle/>
          <a:p>
            <a:pPr algn="ctr"/>
            <a:r>
              <a:rPr lang="en-US" sz="1800" b="1" dirty="0">
                <a:solidFill>
                  <a:schemeClr val="tx1"/>
                </a:solidFill>
                <a:effectLst/>
                <a:latin typeface="Avenir Next LT Pro" panose="020B0504020202020204" pitchFamily="34" charset="77"/>
                <a:ea typeface="Calibri" panose="020F0502020204030204" pitchFamily="34" charset="0"/>
              </a:rPr>
              <a:t>REPLACE </a:t>
            </a:r>
            <a:r>
              <a:rPr lang="en-US" sz="1800" b="1" dirty="0">
                <a:solidFill>
                  <a:schemeClr val="tx1"/>
                </a:solidFill>
                <a:latin typeface="Avenir Next LT Pro" panose="020B0504020202020204" pitchFamily="34" charset="77"/>
                <a:ea typeface="Calibri" panose="020F0502020204030204" pitchFamily="34" charset="0"/>
              </a:rPr>
              <a:t>WITH QR CODE </a:t>
            </a:r>
            <a:endParaRPr lang="en-US" dirty="0"/>
          </a:p>
        </p:txBody>
      </p:sp>
      <p:sp>
        <p:nvSpPr>
          <p:cNvPr id="12" name="Rectangle 11">
            <a:extLst>
              <a:ext uri="{FF2B5EF4-FFF2-40B4-BE49-F238E27FC236}">
                <a16:creationId xmlns:a16="http://schemas.microsoft.com/office/drawing/2014/main" id="{3F992BE7-252D-B7DF-6647-93A457FE770D}"/>
              </a:ext>
            </a:extLst>
          </p:cNvPr>
          <p:cNvSpPr/>
          <p:nvPr/>
        </p:nvSpPr>
        <p:spPr>
          <a:xfrm>
            <a:off x="3328386" y="1802119"/>
            <a:ext cx="5555108" cy="1145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400">
                <a:solidFill>
                  <a:schemeClr val="bg1"/>
                </a:solidFill>
                <a:latin typeface="Avenir Next LT Pro" panose="020B0504020202020204" pitchFamily="34" charset="77"/>
                <a:cs typeface="Arial"/>
              </a:rPr>
              <a:t>Insert main finding here, emphasizing the key points.</a:t>
            </a:r>
            <a:endParaRPr lang="en-US" sz="1400" dirty="0">
              <a:solidFill>
                <a:schemeClr val="bg1"/>
              </a:solidFill>
              <a:latin typeface="Avenir Next LT Pro" panose="020B0504020202020204" pitchFamily="34" charset="77"/>
              <a:cs typeface="Arial"/>
            </a:endParaRPr>
          </a:p>
        </p:txBody>
      </p:sp>
    </p:spTree>
    <p:extLst>
      <p:ext uri="{BB962C8B-B14F-4D97-AF65-F5344CB8AC3E}">
        <p14:creationId xmlns:p14="http://schemas.microsoft.com/office/powerpoint/2010/main" val="293708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79F90-AE83-5CD1-513A-8222A0B0F853}"/>
            </a:ext>
          </a:extLst>
        </p:cNvPr>
        <p:cNvGrpSpPr/>
        <p:nvPr/>
      </p:nvGrpSpPr>
      <p:grpSpPr>
        <a:xfrm>
          <a:off x="0" y="0"/>
          <a:ext cx="0" cy="0"/>
          <a:chOff x="0" y="0"/>
          <a:chExt cx="0" cy="0"/>
        </a:xfrm>
      </p:grpSpPr>
    </p:spTree>
    <p:extLst>
      <p:ext uri="{BB962C8B-B14F-4D97-AF65-F5344CB8AC3E}">
        <p14:creationId xmlns:p14="http://schemas.microsoft.com/office/powerpoint/2010/main" val="3405787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D2BE77-FD7F-5960-9C5F-CD6C65092A63}"/>
              </a:ext>
            </a:extLst>
          </p:cNvPr>
          <p:cNvSpPr>
            <a:spLocks noGrp="1"/>
          </p:cNvSpPr>
          <p:nvPr>
            <p:ph type="body" sz="quarter" idx="10"/>
          </p:nvPr>
        </p:nvSpPr>
        <p:spPr/>
        <p:txBody>
          <a:bodyPr/>
          <a:lstStyle/>
          <a:p>
            <a:r>
              <a:rPr lang="en-US">
                <a:solidFill>
                  <a:srgbClr val="002B4E"/>
                </a:solidFill>
              </a:rPr>
              <a:t>Poster Timeline</a:t>
            </a:r>
          </a:p>
        </p:txBody>
      </p:sp>
      <p:graphicFrame>
        <p:nvGraphicFramePr>
          <p:cNvPr id="6" name="Table 5">
            <a:extLst>
              <a:ext uri="{FF2B5EF4-FFF2-40B4-BE49-F238E27FC236}">
                <a16:creationId xmlns:a16="http://schemas.microsoft.com/office/drawing/2014/main" id="{DAE71B98-6FE1-5858-8781-E5AE021BCBBF}"/>
              </a:ext>
            </a:extLst>
          </p:cNvPr>
          <p:cNvGraphicFramePr>
            <a:graphicFrameLocks noGrp="1"/>
          </p:cNvGraphicFramePr>
          <p:nvPr>
            <p:extLst>
              <p:ext uri="{D42A27DB-BD31-4B8C-83A1-F6EECF244321}">
                <p14:modId xmlns:p14="http://schemas.microsoft.com/office/powerpoint/2010/main" val="3856513178"/>
              </p:ext>
            </p:extLst>
          </p:nvPr>
        </p:nvGraphicFramePr>
        <p:xfrm>
          <a:off x="1668836" y="1247759"/>
          <a:ext cx="8854328" cy="4362481"/>
        </p:xfrm>
        <a:graphic>
          <a:graphicData uri="http://schemas.openxmlformats.org/drawingml/2006/table">
            <a:tbl>
              <a:tblPr firstRow="1" bandRow="1">
                <a:tableStyleId>{5C22544A-7EE6-4342-B048-85BDC9FD1C3A}</a:tableStyleId>
              </a:tblPr>
              <a:tblGrid>
                <a:gridCol w="1743642">
                  <a:extLst>
                    <a:ext uri="{9D8B030D-6E8A-4147-A177-3AD203B41FA5}">
                      <a16:colId xmlns:a16="http://schemas.microsoft.com/office/drawing/2014/main" val="3225091496"/>
                    </a:ext>
                  </a:extLst>
                </a:gridCol>
                <a:gridCol w="7110686">
                  <a:extLst>
                    <a:ext uri="{9D8B030D-6E8A-4147-A177-3AD203B41FA5}">
                      <a16:colId xmlns:a16="http://schemas.microsoft.com/office/drawing/2014/main" val="2938475151"/>
                    </a:ext>
                  </a:extLst>
                </a:gridCol>
              </a:tblGrid>
              <a:tr h="339121">
                <a:tc>
                  <a:txBody>
                    <a:bodyPr/>
                    <a:lstStyle/>
                    <a:p>
                      <a:r>
                        <a:rPr lang="en-US" dirty="0">
                          <a:latin typeface="Avenir Next LT Pro"/>
                        </a:rPr>
                        <a:t>Date</a:t>
                      </a:r>
                    </a:p>
                  </a:txBody>
                  <a:tcPr>
                    <a:solidFill>
                      <a:srgbClr val="002B4E"/>
                    </a:solidFill>
                  </a:tcPr>
                </a:tc>
                <a:tc>
                  <a:txBody>
                    <a:bodyPr/>
                    <a:lstStyle/>
                    <a:p>
                      <a:r>
                        <a:rPr lang="en-US">
                          <a:latin typeface="Avenir Next LT Pro"/>
                        </a:rPr>
                        <a:t>Milestone</a:t>
                      </a:r>
                    </a:p>
                  </a:txBody>
                  <a:tcPr>
                    <a:solidFill>
                      <a:srgbClr val="002B4E"/>
                    </a:solidFill>
                  </a:tcPr>
                </a:tc>
                <a:extLst>
                  <a:ext uri="{0D108BD9-81ED-4DB2-BD59-A6C34878D82A}">
                    <a16:rowId xmlns:a16="http://schemas.microsoft.com/office/drawing/2014/main" val="2704167012"/>
                  </a:ext>
                </a:extLst>
              </a:tr>
              <a:tr h="254341">
                <a:tc>
                  <a:txBody>
                    <a:bodyPr/>
                    <a:lstStyle/>
                    <a:p>
                      <a:r>
                        <a:rPr lang="en-US" sz="1400" dirty="0">
                          <a:latin typeface="Avenir Next LT Pro"/>
                        </a:rPr>
                        <a:t>Mon, June 1</a:t>
                      </a:r>
                    </a:p>
                  </a:txBody>
                  <a:tcPr/>
                </a:tc>
                <a:tc>
                  <a:txBody>
                    <a:bodyPr/>
                    <a:lstStyle/>
                    <a:p>
                      <a:r>
                        <a:rPr lang="en-US" sz="1400">
                          <a:latin typeface="Avenir Next LT Pro"/>
                        </a:rPr>
                        <a:t>Abstract submission period begins</a:t>
                      </a:r>
                    </a:p>
                  </a:txBody>
                  <a:tcPr/>
                </a:tc>
                <a:extLst>
                  <a:ext uri="{0D108BD9-81ED-4DB2-BD59-A6C34878D82A}">
                    <a16:rowId xmlns:a16="http://schemas.microsoft.com/office/drawing/2014/main" val="2320022612"/>
                  </a:ext>
                </a:extLst>
              </a:tr>
              <a:tr h="254341">
                <a:tc>
                  <a:txBody>
                    <a:bodyPr/>
                    <a:lstStyle/>
                    <a:p>
                      <a:r>
                        <a:rPr lang="en-US" sz="1400" dirty="0">
                          <a:solidFill>
                            <a:srgbClr val="FF0000"/>
                          </a:solidFill>
                          <a:latin typeface="Avenir Next LT Pro"/>
                        </a:rPr>
                        <a:t>Fri, July 10</a:t>
                      </a:r>
                    </a:p>
                  </a:txBody>
                  <a:tcPr/>
                </a:tc>
                <a:tc>
                  <a:txBody>
                    <a:bodyPr/>
                    <a:lstStyle/>
                    <a:p>
                      <a:r>
                        <a:rPr lang="en-US" sz="1400">
                          <a:solidFill>
                            <a:srgbClr val="FF0000"/>
                          </a:solidFill>
                          <a:latin typeface="Avenir Next LT Pro"/>
                        </a:rPr>
                        <a:t>Abstract(s) submissions deadline</a:t>
                      </a:r>
                    </a:p>
                  </a:txBody>
                  <a:tcPr/>
                </a:tc>
                <a:extLst>
                  <a:ext uri="{0D108BD9-81ED-4DB2-BD59-A6C34878D82A}">
                    <a16:rowId xmlns:a16="http://schemas.microsoft.com/office/drawing/2014/main" val="4185642688"/>
                  </a:ext>
                </a:extLst>
              </a:tr>
              <a:tr h="254341">
                <a:tc>
                  <a:txBody>
                    <a:bodyPr/>
                    <a:lstStyle/>
                    <a:p>
                      <a:r>
                        <a:rPr lang="en-US" sz="1400" dirty="0">
                          <a:latin typeface="Avenir Next LT Pro"/>
                        </a:rPr>
                        <a:t>Fri, July 24</a:t>
                      </a:r>
                    </a:p>
                  </a:txBody>
                  <a:tcPr/>
                </a:tc>
                <a:tc>
                  <a:txBody>
                    <a:bodyPr/>
                    <a:lstStyle/>
                    <a:p>
                      <a:r>
                        <a:rPr lang="en-US" sz="1400" dirty="0">
                          <a:latin typeface="Avenir Next LT Pro"/>
                        </a:rPr>
                        <a:t>Abstract acceptance/denial and feedback delivered</a:t>
                      </a:r>
                    </a:p>
                  </a:txBody>
                  <a:tcPr/>
                </a:tc>
                <a:extLst>
                  <a:ext uri="{0D108BD9-81ED-4DB2-BD59-A6C34878D82A}">
                    <a16:rowId xmlns:a16="http://schemas.microsoft.com/office/drawing/2014/main" val="2344973014"/>
                  </a:ext>
                </a:extLst>
              </a:tr>
              <a:tr h="254341">
                <a:tc>
                  <a:txBody>
                    <a:bodyPr/>
                    <a:lstStyle/>
                    <a:p>
                      <a:r>
                        <a:rPr lang="en-US" sz="1400" dirty="0">
                          <a:solidFill>
                            <a:srgbClr val="FF0000"/>
                          </a:solidFill>
                          <a:latin typeface="Avenir Next LT Pro"/>
                        </a:rPr>
                        <a:t>Fri, July 31</a:t>
                      </a:r>
                    </a:p>
                  </a:txBody>
                  <a:tcPr/>
                </a:tc>
                <a:tc>
                  <a:txBody>
                    <a:bodyPr/>
                    <a:lstStyle/>
                    <a:p>
                      <a:r>
                        <a:rPr lang="en-US" sz="1400" dirty="0">
                          <a:solidFill>
                            <a:srgbClr val="FF0000"/>
                          </a:solidFill>
                          <a:latin typeface="Avenir Next LT Pro"/>
                        </a:rPr>
                        <a:t>Final abstract(s) resubmission deadline</a:t>
                      </a:r>
                    </a:p>
                  </a:txBody>
                  <a:tcPr/>
                </a:tc>
                <a:extLst>
                  <a:ext uri="{0D108BD9-81ED-4DB2-BD59-A6C34878D82A}">
                    <a16:rowId xmlns:a16="http://schemas.microsoft.com/office/drawing/2014/main" val="2632076763"/>
                  </a:ext>
                </a:extLst>
              </a:tr>
              <a:tr h="254341">
                <a:tc>
                  <a:txBody>
                    <a:bodyPr/>
                    <a:lstStyle/>
                    <a:p>
                      <a:r>
                        <a:rPr lang="en-US" sz="1400" dirty="0">
                          <a:solidFill>
                            <a:srgbClr val="003866"/>
                          </a:solidFill>
                          <a:latin typeface="Avenir Next LT Pro"/>
                        </a:rPr>
                        <a:t>TBD</a:t>
                      </a:r>
                    </a:p>
                  </a:txBody>
                  <a:tcPr/>
                </a:tc>
                <a:tc>
                  <a:txBody>
                    <a:bodyPr/>
                    <a:lstStyle/>
                    <a:p>
                      <a:r>
                        <a:rPr lang="en-US" sz="1400" dirty="0">
                          <a:solidFill>
                            <a:srgbClr val="003866"/>
                          </a:solidFill>
                          <a:latin typeface="Avenir Next LT Pro"/>
                        </a:rPr>
                        <a:t>2026 Fall Summit Registration Opens</a:t>
                      </a:r>
                    </a:p>
                  </a:txBody>
                  <a:tcPr/>
                </a:tc>
                <a:extLst>
                  <a:ext uri="{0D108BD9-81ED-4DB2-BD59-A6C34878D82A}">
                    <a16:rowId xmlns:a16="http://schemas.microsoft.com/office/drawing/2014/main" val="202553163"/>
                  </a:ext>
                </a:extLst>
              </a:tr>
              <a:tr h="254341">
                <a:tc>
                  <a:txBody>
                    <a:bodyPr/>
                    <a:lstStyle/>
                    <a:p>
                      <a:r>
                        <a:rPr lang="en-US" sz="1400" dirty="0">
                          <a:solidFill>
                            <a:schemeClr val="tx1"/>
                          </a:solidFill>
                          <a:latin typeface="Avenir Next LT Pro"/>
                        </a:rPr>
                        <a:t>Mon, Aug 3</a:t>
                      </a:r>
                    </a:p>
                  </a:txBody>
                  <a:tcPr/>
                </a:tc>
                <a:tc>
                  <a:txBody>
                    <a:bodyPr/>
                    <a:lstStyle/>
                    <a:p>
                      <a:r>
                        <a:rPr lang="en-US" sz="1400" dirty="0">
                          <a:solidFill>
                            <a:schemeClr val="tx1"/>
                          </a:solidFill>
                          <a:latin typeface="Avenir Next LT Pro"/>
                        </a:rPr>
                        <a:t>Poster(s) submission period begins</a:t>
                      </a:r>
                    </a:p>
                  </a:txBody>
                  <a:tcPr/>
                </a:tc>
                <a:extLst>
                  <a:ext uri="{0D108BD9-81ED-4DB2-BD59-A6C34878D82A}">
                    <a16:rowId xmlns:a16="http://schemas.microsoft.com/office/drawing/2014/main" val="3221573964"/>
                  </a:ext>
                </a:extLst>
              </a:tr>
              <a:tr h="254341">
                <a:tc>
                  <a:txBody>
                    <a:bodyPr/>
                    <a:lstStyle/>
                    <a:p>
                      <a:r>
                        <a:rPr lang="en-US" sz="1400" dirty="0">
                          <a:solidFill>
                            <a:srgbClr val="FF0000"/>
                          </a:solidFill>
                          <a:latin typeface="Avenir Next LT Pro"/>
                        </a:rPr>
                        <a:t>Fri, Aug 28</a:t>
                      </a:r>
                    </a:p>
                  </a:txBody>
                  <a:tcPr/>
                </a:tc>
                <a:tc>
                  <a:txBody>
                    <a:bodyPr/>
                    <a:lstStyle/>
                    <a:p>
                      <a:r>
                        <a:rPr lang="en-US" sz="1400" dirty="0">
                          <a:solidFill>
                            <a:srgbClr val="FF0000"/>
                          </a:solidFill>
                          <a:latin typeface="Avenir Next LT Pro"/>
                        </a:rPr>
                        <a:t>Poster(s) submission deadline</a:t>
                      </a:r>
                    </a:p>
                  </a:txBody>
                  <a:tcPr/>
                </a:tc>
                <a:extLst>
                  <a:ext uri="{0D108BD9-81ED-4DB2-BD59-A6C34878D82A}">
                    <a16:rowId xmlns:a16="http://schemas.microsoft.com/office/drawing/2014/main" val="1877443802"/>
                  </a:ext>
                </a:extLst>
              </a:tr>
              <a:tr h="254341">
                <a:tc>
                  <a:txBody>
                    <a:bodyPr/>
                    <a:lstStyle/>
                    <a:p>
                      <a:r>
                        <a:rPr lang="en-US" sz="1400" dirty="0">
                          <a:latin typeface="Avenir Next LT Pro"/>
                        </a:rPr>
                        <a:t>Fri, Sept 11</a:t>
                      </a:r>
                    </a:p>
                  </a:txBody>
                  <a:tcPr/>
                </a:tc>
                <a:tc>
                  <a:txBody>
                    <a:bodyPr/>
                    <a:lstStyle/>
                    <a:p>
                      <a:r>
                        <a:rPr lang="en-US" sz="1400">
                          <a:latin typeface="Avenir Next LT Pro"/>
                        </a:rPr>
                        <a:t>Poster acceptance/denial and feedback delivered</a:t>
                      </a:r>
                    </a:p>
                  </a:txBody>
                  <a:tcPr/>
                </a:tc>
                <a:extLst>
                  <a:ext uri="{0D108BD9-81ED-4DB2-BD59-A6C34878D82A}">
                    <a16:rowId xmlns:a16="http://schemas.microsoft.com/office/drawing/2014/main" val="2648457169"/>
                  </a:ext>
                </a:extLst>
              </a:tr>
              <a:tr h="254341">
                <a:tc>
                  <a:txBody>
                    <a:bodyPr/>
                    <a:lstStyle/>
                    <a:p>
                      <a:r>
                        <a:rPr lang="en-US" sz="1400" dirty="0">
                          <a:solidFill>
                            <a:srgbClr val="FF0000"/>
                          </a:solidFill>
                          <a:latin typeface="Avenir Next LT Pro"/>
                        </a:rPr>
                        <a:t>Fri, Sept 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Avenir Next LT Pro"/>
                        </a:rPr>
                        <a:t>Final poster(s) resubmission deadline</a:t>
                      </a:r>
                    </a:p>
                  </a:txBody>
                  <a:tcPr/>
                </a:tc>
                <a:extLst>
                  <a:ext uri="{0D108BD9-81ED-4DB2-BD59-A6C34878D82A}">
                    <a16:rowId xmlns:a16="http://schemas.microsoft.com/office/drawing/2014/main" val="1582816280"/>
                  </a:ext>
                </a:extLst>
              </a:tr>
              <a:tr h="254341">
                <a:tc>
                  <a:txBody>
                    <a:bodyPr/>
                    <a:lstStyle/>
                    <a:p>
                      <a:r>
                        <a:rPr lang="en-US" sz="1400" dirty="0">
                          <a:solidFill>
                            <a:schemeClr val="tx1"/>
                          </a:solidFill>
                          <a:latin typeface="Avenir Next LT Pro"/>
                        </a:rPr>
                        <a:t>Fri, Sept 25</a:t>
                      </a:r>
                    </a:p>
                  </a:txBody>
                  <a:tcPr/>
                </a:tc>
                <a:tc>
                  <a:txBody>
                    <a:bodyPr/>
                    <a:lstStyle/>
                    <a:p>
                      <a:r>
                        <a:rPr lang="en-US" sz="1400" dirty="0">
                          <a:solidFill>
                            <a:schemeClr val="tx1"/>
                          </a:solidFill>
                          <a:latin typeface="Avenir Next LT Pro"/>
                        </a:rPr>
                        <a:t>Schedule for poster showcase delivered </a:t>
                      </a:r>
                    </a:p>
                  </a:txBody>
                  <a:tcPr/>
                </a:tc>
                <a:extLst>
                  <a:ext uri="{0D108BD9-81ED-4DB2-BD59-A6C34878D82A}">
                    <a16:rowId xmlns:a16="http://schemas.microsoft.com/office/drawing/2014/main" val="987098702"/>
                  </a:ext>
                </a:extLst>
              </a:tr>
              <a:tr h="3391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venir Next LT Pro"/>
                          <a:ea typeface="+mn-ea"/>
                          <a:cs typeface="+mn-cs"/>
                        </a:rPr>
                        <a:t>Oct 28-30</a:t>
                      </a:r>
                    </a:p>
                  </a:txBody>
                  <a:tcPr>
                    <a:solidFill>
                      <a:srgbClr val="0038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venir Next LT Pro"/>
                          <a:ea typeface="+mn-ea"/>
                          <a:cs typeface="+mn-cs"/>
                        </a:rPr>
                        <a:t>Fall Summit</a:t>
                      </a:r>
                    </a:p>
                  </a:txBody>
                  <a:tcPr>
                    <a:solidFill>
                      <a:srgbClr val="003866"/>
                    </a:solidFill>
                  </a:tcPr>
                </a:tc>
                <a:extLst>
                  <a:ext uri="{0D108BD9-81ED-4DB2-BD59-A6C34878D82A}">
                    <a16:rowId xmlns:a16="http://schemas.microsoft.com/office/drawing/2014/main" val="185302137"/>
                  </a:ext>
                </a:extLst>
              </a:tr>
              <a:tr h="254341">
                <a:tc>
                  <a:txBody>
                    <a:bodyPr/>
                    <a:lstStyle/>
                    <a:p>
                      <a:r>
                        <a:rPr lang="en-US" sz="1400" dirty="0">
                          <a:solidFill>
                            <a:srgbClr val="003866"/>
                          </a:solidFill>
                          <a:latin typeface="Avenir Next LT Pro"/>
                        </a:rPr>
                        <a:t>Thu, Oct 29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3866"/>
                          </a:solidFill>
                          <a:latin typeface="Avenir Next LT Pro"/>
                        </a:rPr>
                        <a:t>Fall Summit Poster Sessions Day 1</a:t>
                      </a:r>
                    </a:p>
                  </a:txBody>
                  <a:tcPr/>
                </a:tc>
                <a:extLst>
                  <a:ext uri="{0D108BD9-81ED-4DB2-BD59-A6C34878D82A}">
                    <a16:rowId xmlns:a16="http://schemas.microsoft.com/office/drawing/2014/main" val="98354557"/>
                  </a:ext>
                </a:extLst>
              </a:tr>
              <a:tr h="254341">
                <a:tc>
                  <a:txBody>
                    <a:bodyPr/>
                    <a:lstStyle/>
                    <a:p>
                      <a:r>
                        <a:rPr lang="en-US" sz="1400" dirty="0">
                          <a:solidFill>
                            <a:srgbClr val="003866"/>
                          </a:solidFill>
                          <a:latin typeface="Avenir Next LT Pro"/>
                        </a:rPr>
                        <a:t>Fri, Oct 30</a:t>
                      </a:r>
                    </a:p>
                  </a:txBody>
                  <a:tcPr/>
                </a:tc>
                <a:tc>
                  <a:txBody>
                    <a:bodyPr/>
                    <a:lstStyle/>
                    <a:p>
                      <a:r>
                        <a:rPr lang="en-US" sz="1400" dirty="0">
                          <a:solidFill>
                            <a:srgbClr val="003866"/>
                          </a:solidFill>
                          <a:latin typeface="Avenir Next LT Pro"/>
                        </a:rPr>
                        <a:t>Fall Summit Poster Sessions Day 2</a:t>
                      </a:r>
                    </a:p>
                  </a:txBody>
                  <a:tcPr/>
                </a:tc>
                <a:extLst>
                  <a:ext uri="{0D108BD9-81ED-4DB2-BD59-A6C34878D82A}">
                    <a16:rowId xmlns:a16="http://schemas.microsoft.com/office/drawing/2014/main" val="160858044"/>
                  </a:ext>
                </a:extLst>
              </a:tr>
            </a:tbl>
          </a:graphicData>
        </a:graphic>
      </p:graphicFrame>
    </p:spTree>
    <p:extLst>
      <p:ext uri="{BB962C8B-B14F-4D97-AF65-F5344CB8AC3E}">
        <p14:creationId xmlns:p14="http://schemas.microsoft.com/office/powerpoint/2010/main" val="3441057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BEDA9-1A0D-CD77-82E9-654FD284A2B9}"/>
              </a:ext>
            </a:extLst>
          </p:cNvPr>
          <p:cNvPicPr>
            <a:picLocks noChangeAspect="1"/>
          </p:cNvPicPr>
          <p:nvPr/>
        </p:nvPicPr>
        <p:blipFill>
          <a:blip r:embed="rId2"/>
          <a:stretch>
            <a:fillRect/>
          </a:stretch>
        </p:blipFill>
        <p:spPr>
          <a:xfrm>
            <a:off x="42188" y="5615520"/>
            <a:ext cx="1385651" cy="1182526"/>
          </a:xfrm>
          <a:prstGeom prst="rect">
            <a:avLst/>
          </a:prstGeom>
        </p:spPr>
      </p:pic>
      <p:sp>
        <p:nvSpPr>
          <p:cNvPr id="2" name="Text Placeholder 1">
            <a:extLst>
              <a:ext uri="{FF2B5EF4-FFF2-40B4-BE49-F238E27FC236}">
                <a16:creationId xmlns:a16="http://schemas.microsoft.com/office/drawing/2014/main" id="{23FC4CA7-95EE-5089-3971-20BCABC18E4F}"/>
              </a:ext>
            </a:extLst>
          </p:cNvPr>
          <p:cNvSpPr>
            <a:spLocks noGrp="1"/>
          </p:cNvSpPr>
          <p:nvPr>
            <p:ph type="body" sz="quarter" idx="10"/>
          </p:nvPr>
        </p:nvSpPr>
        <p:spPr/>
        <p:txBody>
          <a:bodyPr/>
          <a:lstStyle/>
          <a:p>
            <a:r>
              <a:rPr lang="en-US" dirty="0">
                <a:solidFill>
                  <a:srgbClr val="002B4E"/>
                </a:solidFill>
              </a:rPr>
              <a:t>Poster Timeline – Calendar View</a:t>
            </a:r>
          </a:p>
        </p:txBody>
      </p:sp>
      <p:graphicFrame>
        <p:nvGraphicFramePr>
          <p:cNvPr id="4" name="Content Placeholder 4">
            <a:extLst>
              <a:ext uri="{FF2B5EF4-FFF2-40B4-BE49-F238E27FC236}">
                <a16:creationId xmlns:a16="http://schemas.microsoft.com/office/drawing/2014/main" id="{E690355D-E09D-810B-EE8B-A76096A5AFEF}"/>
              </a:ext>
            </a:extLst>
          </p:cNvPr>
          <p:cNvGraphicFramePr>
            <a:graphicFrameLocks/>
          </p:cNvGraphicFramePr>
          <p:nvPr>
            <p:extLst>
              <p:ext uri="{D42A27DB-BD31-4B8C-83A1-F6EECF244321}">
                <p14:modId xmlns:p14="http://schemas.microsoft.com/office/powerpoint/2010/main" val="3727484349"/>
              </p:ext>
            </p:extLst>
          </p:nvPr>
        </p:nvGraphicFramePr>
        <p:xfrm>
          <a:off x="6306208" y="1235075"/>
          <a:ext cx="5466090" cy="4480560"/>
        </p:xfrm>
        <a:graphic>
          <a:graphicData uri="http://schemas.openxmlformats.org/drawingml/2006/table">
            <a:tbl>
              <a:tblPr>
                <a:tableStyleId>{5C22544A-7EE6-4342-B048-85BDC9FD1C3A}</a:tableStyleId>
              </a:tblPr>
              <a:tblGrid>
                <a:gridCol w="1093218">
                  <a:extLst>
                    <a:ext uri="{9D8B030D-6E8A-4147-A177-3AD203B41FA5}">
                      <a16:colId xmlns:a16="http://schemas.microsoft.com/office/drawing/2014/main" val="4192055220"/>
                    </a:ext>
                  </a:extLst>
                </a:gridCol>
                <a:gridCol w="1093218">
                  <a:extLst>
                    <a:ext uri="{9D8B030D-6E8A-4147-A177-3AD203B41FA5}">
                      <a16:colId xmlns:a16="http://schemas.microsoft.com/office/drawing/2014/main" val="287083942"/>
                    </a:ext>
                  </a:extLst>
                </a:gridCol>
                <a:gridCol w="1093218">
                  <a:extLst>
                    <a:ext uri="{9D8B030D-6E8A-4147-A177-3AD203B41FA5}">
                      <a16:colId xmlns:a16="http://schemas.microsoft.com/office/drawing/2014/main" val="1850167799"/>
                    </a:ext>
                  </a:extLst>
                </a:gridCol>
                <a:gridCol w="1093218">
                  <a:extLst>
                    <a:ext uri="{9D8B030D-6E8A-4147-A177-3AD203B41FA5}">
                      <a16:colId xmlns:a16="http://schemas.microsoft.com/office/drawing/2014/main" val="2992426367"/>
                    </a:ext>
                  </a:extLst>
                </a:gridCol>
                <a:gridCol w="1093218">
                  <a:extLst>
                    <a:ext uri="{9D8B030D-6E8A-4147-A177-3AD203B41FA5}">
                      <a16:colId xmlns:a16="http://schemas.microsoft.com/office/drawing/2014/main" val="18668730"/>
                    </a:ext>
                  </a:extLst>
                </a:gridCol>
              </a:tblGrid>
              <a:tr h="457200">
                <a:tc gridSpan="5">
                  <a:txBody>
                    <a:bodyPr/>
                    <a:lstStyle/>
                    <a:p>
                      <a:pPr algn="ctr" fontAlgn="b"/>
                      <a:r>
                        <a:rPr lang="en-US" sz="1000" b="1" u="none" strike="noStrike" dirty="0">
                          <a:solidFill>
                            <a:schemeClr val="bg1"/>
                          </a:solidFill>
                          <a:effectLst/>
                          <a:latin typeface="Avenir Next LT Pro"/>
                        </a:rPr>
                        <a:t> </a:t>
                      </a:r>
                      <a:r>
                        <a:rPr lang="en-US" sz="2500" b="1" u="none" strike="noStrike" dirty="0">
                          <a:solidFill>
                            <a:schemeClr val="bg1"/>
                          </a:solidFill>
                          <a:effectLst/>
                          <a:latin typeface="Avenir Next LT Pro"/>
                        </a:rPr>
                        <a:t>July 2026</a:t>
                      </a:r>
                      <a:endParaRPr lang="en-US" sz="2500" b="1" i="0" u="none" strike="noStrike" dirty="0">
                        <a:solidFill>
                          <a:schemeClr val="bg1"/>
                        </a:solidFill>
                        <a:effectLst/>
                        <a:latin typeface="Avenir Next LT Pro"/>
                      </a:endParaRPr>
                    </a:p>
                  </a:txBody>
                  <a:tcPr marL="0" marR="0" marT="0" marB="0" anchor="ctr">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73492232"/>
                  </a:ext>
                </a:extLst>
              </a:tr>
              <a:tr h="274320">
                <a:tc>
                  <a:txBody>
                    <a:bodyPr/>
                    <a:lstStyle/>
                    <a:p>
                      <a:pPr algn="ctr" fontAlgn="b"/>
                      <a:r>
                        <a:rPr lang="en-US" sz="900" u="none" strike="noStrike">
                          <a:effectLst/>
                          <a:latin typeface="Avenir Next LT Pro"/>
                        </a:rPr>
                        <a:t>Monday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tc>
                  <a:txBody>
                    <a:bodyPr/>
                    <a:lstStyle/>
                    <a:p>
                      <a:pPr algn="ctr" fontAlgn="b"/>
                      <a:r>
                        <a:rPr lang="en-US" sz="900" u="none" strike="noStrike">
                          <a:effectLst/>
                          <a:latin typeface="Avenir Next LT Pro"/>
                        </a:rPr>
                        <a:t>Tuesday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tc>
                  <a:txBody>
                    <a:bodyPr/>
                    <a:lstStyle/>
                    <a:p>
                      <a:pPr algn="ctr" fontAlgn="b"/>
                      <a:r>
                        <a:rPr lang="en-US" sz="900" u="none" strike="noStrike">
                          <a:effectLst/>
                          <a:latin typeface="Avenir Next LT Pro"/>
                        </a:rPr>
                        <a:t>Wednesday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tc>
                  <a:txBody>
                    <a:bodyPr/>
                    <a:lstStyle/>
                    <a:p>
                      <a:pPr algn="ctr" fontAlgn="b"/>
                      <a:r>
                        <a:rPr lang="en-US" sz="900" u="none" strike="noStrike">
                          <a:effectLst/>
                          <a:latin typeface="Avenir Next LT Pro"/>
                        </a:rPr>
                        <a:t>Thursday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tc>
                  <a:txBody>
                    <a:bodyPr/>
                    <a:lstStyle/>
                    <a:p>
                      <a:pPr algn="ctr" fontAlgn="b"/>
                      <a:r>
                        <a:rPr lang="en-US" sz="900" u="none" strike="noStrike">
                          <a:effectLst/>
                          <a:latin typeface="Avenir Next LT Pro"/>
                        </a:rPr>
                        <a:t>Friday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extLst>
                  <a:ext uri="{0D108BD9-81ED-4DB2-BD59-A6C34878D82A}">
                    <a16:rowId xmlns:a16="http://schemas.microsoft.com/office/drawing/2014/main" val="2694548942"/>
                  </a:ext>
                </a:extLst>
              </a:tr>
              <a:tr h="274320">
                <a:tc>
                  <a:txBody>
                    <a:bodyPr/>
                    <a:lstStyle/>
                    <a:p>
                      <a:pPr algn="r" fontAlgn="b"/>
                      <a:endParaRPr lang="en-US" sz="900" b="1" i="0" u="none" strike="noStrike">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 </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1</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2</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3</a:t>
                      </a:r>
                    </a:p>
                  </a:txBody>
                  <a:tcPr marL="0" marR="0" marT="0" marB="0" anchor="b">
                    <a:solidFill>
                      <a:schemeClr val="bg1">
                        <a:lumMod val="85000"/>
                      </a:schemeClr>
                    </a:solidFill>
                  </a:tcPr>
                </a:tc>
                <a:extLst>
                  <a:ext uri="{0D108BD9-81ED-4DB2-BD59-A6C34878D82A}">
                    <a16:rowId xmlns:a16="http://schemas.microsoft.com/office/drawing/2014/main" val="1132600455"/>
                  </a:ext>
                </a:extLst>
              </a:tr>
              <a:tr h="457200">
                <a:tc>
                  <a:txBody>
                    <a:bodyPr/>
                    <a:lstStyle/>
                    <a:p>
                      <a:pPr algn="ctr" fontAlgn="b"/>
                      <a:endParaRPr lang="en-US" sz="900" b="0" i="0" u="none" strike="noStrike">
                        <a:solidFill>
                          <a:srgbClr val="000000"/>
                        </a:solidFill>
                        <a:effectLst/>
                        <a:latin typeface="Avenir Next LT Pro"/>
                      </a:endParaRPr>
                    </a:p>
                  </a:txBody>
                  <a:tcPr marL="0" marR="0" marT="0" marB="0" anchor="ctr">
                    <a:solidFill>
                      <a:schemeClr val="bg1">
                        <a:lumMod val="95000"/>
                      </a:schemeClr>
                    </a:solidFill>
                  </a:tcPr>
                </a:tc>
                <a:tc>
                  <a:txBody>
                    <a:bodyPr/>
                    <a:lstStyle/>
                    <a:p>
                      <a:pPr algn="ctr" fontAlgn="b"/>
                      <a:endParaRPr lang="en-US" sz="900" b="0" i="0" u="none" strike="noStrike">
                        <a:solidFill>
                          <a:srgbClr val="000000"/>
                        </a:solidFill>
                        <a:effectLst/>
                        <a:latin typeface="Avenir Next LT Pro"/>
                      </a:endParaRPr>
                    </a:p>
                  </a:txBody>
                  <a:tcPr marL="0" marR="0" marT="0" marB="0" anchor="ctr">
                    <a:solidFill>
                      <a:schemeClr val="bg1">
                        <a:lumMod val="95000"/>
                      </a:schemeClr>
                    </a:solidFill>
                  </a:tcPr>
                </a:tc>
                <a:tc>
                  <a:txBody>
                    <a:bodyPr/>
                    <a:lstStyle/>
                    <a:p>
                      <a:pPr algn="ctr" fontAlgn="b"/>
                      <a:endParaRPr lang="en-US" sz="900" b="0" i="0" u="none" strike="noStrike">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algn="ctr" fontAlgn="b"/>
                      <a:endParaRPr lang="en-US" sz="900" b="0" i="0" u="none" strike="noStrike">
                        <a:solidFill>
                          <a:srgbClr val="000000"/>
                        </a:solidFill>
                        <a:effectLst/>
                        <a:latin typeface="Avenir Next LT Pro"/>
                      </a:endParaRPr>
                    </a:p>
                  </a:txBody>
                  <a:tcPr marL="0" marR="0" marT="0" marB="0" anchor="ctr">
                    <a:solidFill>
                      <a:schemeClr val="bg1">
                        <a:lumMod val="95000"/>
                      </a:schemeClr>
                    </a:solidFill>
                  </a:tcPr>
                </a:tc>
                <a:tc>
                  <a:txBody>
                    <a:bodyPr/>
                    <a:lstStyle/>
                    <a:p>
                      <a:pPr algn="ctr" fontAlgn="b"/>
                      <a:r>
                        <a:rPr lang="en-US" sz="900" b="0" i="0" u="none" strike="noStrike" dirty="0">
                          <a:solidFill>
                            <a:srgbClr val="000000"/>
                          </a:solidFill>
                          <a:effectLst/>
                          <a:latin typeface="Avenir Next LT Pro"/>
                        </a:rPr>
                        <a:t>Independence Day (Observed)</a:t>
                      </a:r>
                    </a:p>
                  </a:txBody>
                  <a:tcPr marL="0" marR="0" marT="0" marB="0" anchor="ctr">
                    <a:solidFill>
                      <a:schemeClr val="accent6">
                        <a:lumMod val="20000"/>
                        <a:lumOff val="80000"/>
                      </a:schemeClr>
                    </a:solidFill>
                  </a:tcPr>
                </a:tc>
                <a:extLst>
                  <a:ext uri="{0D108BD9-81ED-4DB2-BD59-A6C34878D82A}">
                    <a16:rowId xmlns:a16="http://schemas.microsoft.com/office/drawing/2014/main" val="3523536858"/>
                  </a:ext>
                </a:extLst>
              </a:tr>
              <a:tr h="274320">
                <a:tc>
                  <a:txBody>
                    <a:bodyPr/>
                    <a:lstStyle/>
                    <a:p>
                      <a:pPr algn="r" fontAlgn="b"/>
                      <a:r>
                        <a:rPr lang="en-US" sz="900" b="1" i="0" u="none" strike="noStrike" dirty="0">
                          <a:solidFill>
                            <a:srgbClr val="000000"/>
                          </a:solidFill>
                          <a:effectLst/>
                          <a:latin typeface="Avenir Next LT Pro"/>
                        </a:rPr>
                        <a:t>6</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7</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8</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9</a:t>
                      </a: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10</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extLst>
                  <a:ext uri="{0D108BD9-81ED-4DB2-BD59-A6C34878D82A}">
                    <a16:rowId xmlns:a16="http://schemas.microsoft.com/office/drawing/2014/main" val="947281390"/>
                  </a:ext>
                </a:extLst>
              </a:tr>
              <a:tr h="457200">
                <a:tc>
                  <a:txBody>
                    <a:bodyPr/>
                    <a:lstStyle/>
                    <a:p>
                      <a:pPr algn="ctr" fontAlgn="b"/>
                      <a:endParaRPr lang="en-US" sz="900" b="0" i="0" u="none" strike="noStrike" dirty="0">
                        <a:solidFill>
                          <a:srgbClr val="000000"/>
                        </a:solidFill>
                        <a:effectLst/>
                        <a:latin typeface="Avenir Next LT Pro"/>
                      </a:endParaRPr>
                    </a:p>
                  </a:txBody>
                  <a:tcPr marL="0" marR="0" marT="0" marB="0" anchor="ctr">
                    <a:solidFill>
                      <a:schemeClr val="bg1">
                        <a:lumMod val="95000"/>
                      </a:schemeClr>
                    </a:solidFill>
                  </a:tcPr>
                </a:tc>
                <a:tc>
                  <a:txBody>
                    <a:bodyPr/>
                    <a:lstStyle/>
                    <a:p>
                      <a:pPr algn="ctr" fontAlgn="b"/>
                      <a:endParaRPr lang="en-US" sz="900" b="0" i="0" u="none" strike="noStrike" dirty="0">
                        <a:solidFill>
                          <a:srgbClr val="000000"/>
                        </a:solidFill>
                        <a:effectLst/>
                        <a:latin typeface="Avenir Next LT Pro"/>
                      </a:endParaRPr>
                    </a:p>
                  </a:txBody>
                  <a:tcPr marL="0" marR="0" marT="0" marB="0" anchor="ctr">
                    <a:solidFill>
                      <a:schemeClr val="bg1">
                        <a:lumMod val="95000"/>
                      </a:schemeClr>
                    </a:solidFill>
                  </a:tcPr>
                </a:tc>
                <a:tc>
                  <a:txBody>
                    <a:bodyPr/>
                    <a:lstStyle/>
                    <a:p>
                      <a:pPr algn="ctr" fontAlgn="b"/>
                      <a:endParaRPr lang="en-US" sz="900" b="0" i="0" u="none" strike="noStrike" dirty="0">
                        <a:solidFill>
                          <a:srgbClr val="000000"/>
                        </a:solidFill>
                        <a:effectLst/>
                        <a:latin typeface="Avenir Next LT Pro"/>
                      </a:endParaRPr>
                    </a:p>
                  </a:txBody>
                  <a:tcPr marL="0" marR="0" marT="0" marB="0" anchor="ctr">
                    <a:solidFill>
                      <a:schemeClr val="bg1">
                        <a:lumMod val="95000"/>
                      </a:schemeClr>
                    </a:solidFill>
                  </a:tcPr>
                </a:tc>
                <a:tc>
                  <a:txBody>
                    <a:bodyPr/>
                    <a:lstStyle/>
                    <a:p>
                      <a:pPr algn="ctr" fontAlgn="b"/>
                      <a:endParaRPr lang="en-US" sz="900" b="0" i="0" u="none" strike="noStrike" dirty="0">
                        <a:solidFill>
                          <a:srgbClr val="000000"/>
                        </a:solidFill>
                        <a:effectLst/>
                        <a:latin typeface="Avenir Next LT Pro"/>
                      </a:endParaRPr>
                    </a:p>
                  </a:txBody>
                  <a:tcPr marL="0"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1" i="0" u="none" strike="noStrike" dirty="0">
                          <a:solidFill>
                            <a:srgbClr val="FF0000"/>
                          </a:solidFill>
                          <a:effectLst/>
                          <a:latin typeface="Avenir Next LT Pro"/>
                        </a:rPr>
                        <a:t>Abstract Deadline</a:t>
                      </a:r>
                    </a:p>
                  </a:txBody>
                  <a:tcPr marL="0" marR="0" marT="0" marB="0" anchor="ctr">
                    <a:solidFill>
                      <a:schemeClr val="tx2">
                        <a:lumMod val="10000"/>
                        <a:lumOff val="90000"/>
                      </a:schemeClr>
                    </a:solidFill>
                  </a:tcPr>
                </a:tc>
                <a:extLst>
                  <a:ext uri="{0D108BD9-81ED-4DB2-BD59-A6C34878D82A}">
                    <a16:rowId xmlns:a16="http://schemas.microsoft.com/office/drawing/2014/main" val="3436057286"/>
                  </a:ext>
                </a:extLst>
              </a:tr>
              <a:tr h="274320">
                <a:tc>
                  <a:txBody>
                    <a:bodyPr/>
                    <a:lstStyle/>
                    <a:p>
                      <a:pPr algn="r" fontAlgn="b"/>
                      <a:r>
                        <a:rPr lang="en-US" sz="900" b="1" u="none" strike="noStrike" dirty="0">
                          <a:effectLst/>
                          <a:latin typeface="Avenir Next LT Pro"/>
                        </a:rPr>
                        <a:t>13</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14</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15</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16</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17</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extLst>
                  <a:ext uri="{0D108BD9-81ED-4DB2-BD59-A6C34878D82A}">
                    <a16:rowId xmlns:a16="http://schemas.microsoft.com/office/drawing/2014/main" val="2827213132"/>
                  </a:ext>
                </a:extLst>
              </a:tr>
              <a:tr h="457200">
                <a:tc>
                  <a:txBody>
                    <a:bodyPr/>
                    <a:lstStyle/>
                    <a:p>
                      <a:pPr algn="ctr" fontAlgn="b"/>
                      <a:endParaRPr lang="en-US" sz="900" b="0" i="0" u="none" strike="noStrike">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algn="ctr" fontAlgn="b"/>
                      <a:endParaRPr lang="en-US" sz="900" b="0" i="0" u="none" strike="noStrike">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algn="ctr" fontAlgn="b"/>
                      <a:endParaRPr lang="en-US" sz="900" b="0" i="0" u="none" strike="noStrike">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algn="ctr" fontAlgn="b"/>
                      <a:endParaRPr lang="en-US" sz="900" b="0" i="0" u="none" strike="noStrike">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algn="ctr" fontAlgn="b"/>
                      <a:endParaRPr lang="en-US" sz="900" b="1" i="0" u="none" strike="noStrike" dirty="0">
                        <a:solidFill>
                          <a:srgbClr val="FF0000"/>
                        </a:solidFill>
                        <a:effectLst/>
                        <a:latin typeface="Avenir Next LT Pro"/>
                      </a:endParaRPr>
                    </a:p>
                  </a:txBody>
                  <a:tcPr marL="0" marR="0" marT="0" marB="0" anchor="ctr">
                    <a:solidFill>
                      <a:schemeClr val="bg1">
                        <a:lumMod val="95000"/>
                      </a:schemeClr>
                    </a:solidFill>
                  </a:tcPr>
                </a:tc>
                <a:extLst>
                  <a:ext uri="{0D108BD9-81ED-4DB2-BD59-A6C34878D82A}">
                    <a16:rowId xmlns:a16="http://schemas.microsoft.com/office/drawing/2014/main" val="1072059650"/>
                  </a:ext>
                </a:extLst>
              </a:tr>
              <a:tr h="274320">
                <a:tc>
                  <a:txBody>
                    <a:bodyPr/>
                    <a:lstStyle/>
                    <a:p>
                      <a:pPr algn="r" fontAlgn="b"/>
                      <a:r>
                        <a:rPr lang="en-US" sz="900" b="1" u="none" strike="noStrike" dirty="0">
                          <a:effectLst/>
                          <a:latin typeface="Avenir Next LT Pro"/>
                        </a:rPr>
                        <a:t>20</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21</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22</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23</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24</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extLst>
                  <a:ext uri="{0D108BD9-81ED-4DB2-BD59-A6C34878D82A}">
                    <a16:rowId xmlns:a16="http://schemas.microsoft.com/office/drawing/2014/main" val="1771292261"/>
                  </a:ext>
                </a:extLst>
              </a:tr>
              <a:tr h="457200">
                <a:tc>
                  <a:txBody>
                    <a:bodyPr/>
                    <a:lstStyle/>
                    <a:p>
                      <a:pPr algn="ctr" fontAlgn="b"/>
                      <a:endParaRPr lang="en-US" sz="900" b="0" i="0" u="none" strike="noStrike">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algn="ctr" fontAlgn="b"/>
                      <a:endParaRPr lang="en-US" sz="900" b="0" i="0" u="none" strike="noStrike">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algn="ctr" fontAlgn="b"/>
                      <a:endParaRPr lang="en-US" sz="900" b="0" i="0" u="none" strike="noStrike" dirty="0">
                        <a:solidFill>
                          <a:srgbClr val="000000"/>
                        </a:solidFill>
                        <a:effectLst/>
                        <a:latin typeface="Avenir Next LT Pro"/>
                      </a:endParaRPr>
                    </a:p>
                  </a:txBody>
                  <a:tcPr marL="0" marR="0" marT="0" marB="0" anchor="ctr">
                    <a:solidFill>
                      <a:schemeClr val="bg1">
                        <a:lumMod val="95000"/>
                      </a:schemeClr>
                    </a:solidFill>
                  </a:tcPr>
                </a:tc>
                <a:tc>
                  <a:txBody>
                    <a:bodyPr/>
                    <a:lstStyle/>
                    <a:p>
                      <a:pPr algn="ctr" fontAlgn="b"/>
                      <a:endParaRPr lang="en-US" sz="900" b="1" i="0" u="none" strike="noStrike">
                        <a:solidFill>
                          <a:srgbClr val="1D6295"/>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venir Next LT Pro" panose="020B0504020202020204" pitchFamily="34" charset="77"/>
                        </a:rPr>
                        <a:t>Abstract Acceptance/Denial &amp; Feedback Delivered</a:t>
                      </a:r>
                    </a:p>
                  </a:txBody>
                  <a:tcPr marL="0" marR="0" marT="0" marB="0" anchor="ctr">
                    <a:solidFill>
                      <a:schemeClr val="tx2">
                        <a:lumMod val="10000"/>
                        <a:lumOff val="90000"/>
                      </a:schemeClr>
                    </a:solidFill>
                  </a:tcPr>
                </a:tc>
                <a:extLst>
                  <a:ext uri="{0D108BD9-81ED-4DB2-BD59-A6C34878D82A}">
                    <a16:rowId xmlns:a16="http://schemas.microsoft.com/office/drawing/2014/main" val="3136657566"/>
                  </a:ext>
                </a:extLst>
              </a:tr>
              <a:tr h="274320">
                <a:tc>
                  <a:txBody>
                    <a:bodyPr/>
                    <a:lstStyle/>
                    <a:p>
                      <a:pPr algn="r" fontAlgn="b"/>
                      <a:r>
                        <a:rPr lang="en-US" sz="900" b="1" u="none" strike="noStrike" dirty="0">
                          <a:effectLst/>
                          <a:latin typeface="Avenir Next LT Pro"/>
                        </a:rPr>
                        <a:t>27</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28</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29</a:t>
                      </a: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30</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panose="020B0504020202020204" pitchFamily="34" charset="77"/>
                        </a:rPr>
                        <a:t>31</a:t>
                      </a:r>
                    </a:p>
                  </a:txBody>
                  <a:tcPr marL="0" marR="0" marT="0" marB="0" anchor="b">
                    <a:solidFill>
                      <a:schemeClr val="bg1">
                        <a:lumMod val="85000"/>
                      </a:schemeClr>
                    </a:solidFill>
                  </a:tcPr>
                </a:tc>
                <a:extLst>
                  <a:ext uri="{0D108BD9-81ED-4DB2-BD59-A6C34878D82A}">
                    <a16:rowId xmlns:a16="http://schemas.microsoft.com/office/drawing/2014/main" val="414153499"/>
                  </a:ext>
                </a:extLst>
              </a:tr>
              <a:tr h="457200">
                <a:tc>
                  <a:txBody>
                    <a:bodyPr/>
                    <a:lstStyle/>
                    <a:p>
                      <a:pPr algn="ctr" fontAlgn="b"/>
                      <a:endParaRPr lang="en-US" sz="900" b="0" i="0" u="none" strike="noStrike">
                        <a:solidFill>
                          <a:srgbClr val="000000"/>
                        </a:solidFill>
                        <a:effectLst/>
                        <a:latin typeface="Avenir Next LT Pro"/>
                      </a:endParaRPr>
                    </a:p>
                  </a:txBody>
                  <a:tcPr marL="0" marR="0" marT="0" marB="0" anchor="ctr">
                    <a:solidFill>
                      <a:schemeClr val="bg1">
                        <a:lumMod val="95000"/>
                      </a:schemeClr>
                    </a:solidFill>
                  </a:tcPr>
                </a:tc>
                <a:tc>
                  <a:txBody>
                    <a:bodyPr/>
                    <a:lstStyle/>
                    <a:p>
                      <a:pPr algn="ctr" fontAlgn="b"/>
                      <a:endParaRPr lang="en-US" sz="900" b="0" i="0" u="none" strike="noStrike">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algn="ctr" fontAlgn="b"/>
                      <a:endParaRPr lang="en-US" sz="900" b="0" i="0" u="none" strike="noStrike">
                        <a:solidFill>
                          <a:srgbClr val="000000"/>
                        </a:solidFill>
                        <a:effectLst/>
                        <a:latin typeface="Avenir Next LT Pro"/>
                      </a:endParaRPr>
                    </a:p>
                  </a:txBody>
                  <a:tcPr marL="0" marR="0" marT="0" marB="0" anchor="ctr">
                    <a:solidFill>
                      <a:schemeClr val="bg1">
                        <a:lumMod val="95000"/>
                      </a:schemeClr>
                    </a:solidFill>
                  </a:tcPr>
                </a:tc>
                <a:tc>
                  <a:txBody>
                    <a:bodyPr/>
                    <a:lstStyle/>
                    <a:p>
                      <a:pPr algn="ctr" fontAlgn="b"/>
                      <a:endParaRPr lang="en-US" sz="900" b="0" i="0" u="none" strike="noStrike">
                        <a:solidFill>
                          <a:srgbClr val="000000"/>
                        </a:solidFill>
                        <a:effectLst/>
                        <a:latin typeface="Avenir Next LT Pro"/>
                      </a:endParaRPr>
                    </a:p>
                  </a:txBody>
                  <a:tcPr marL="0"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1" i="0" u="none" strike="noStrike" dirty="0">
                          <a:solidFill>
                            <a:srgbClr val="FF0000"/>
                          </a:solidFill>
                          <a:effectLst/>
                          <a:latin typeface="Avenir Next LT Pro"/>
                        </a:rPr>
                        <a:t>Final Abstract Resubmission</a:t>
                      </a:r>
                    </a:p>
                  </a:txBody>
                  <a:tcPr marL="0" marR="0" marT="0" marB="0" anchor="ctr">
                    <a:solidFill>
                      <a:schemeClr val="tx2">
                        <a:lumMod val="10000"/>
                        <a:lumOff val="90000"/>
                      </a:schemeClr>
                    </a:solidFill>
                  </a:tcPr>
                </a:tc>
                <a:extLst>
                  <a:ext uri="{0D108BD9-81ED-4DB2-BD59-A6C34878D82A}">
                    <a16:rowId xmlns:a16="http://schemas.microsoft.com/office/drawing/2014/main" val="3696083768"/>
                  </a:ext>
                </a:extLst>
              </a:tr>
            </a:tbl>
          </a:graphicData>
        </a:graphic>
      </p:graphicFrame>
      <p:graphicFrame>
        <p:nvGraphicFramePr>
          <p:cNvPr id="5" name="Content Placeholder 4">
            <a:extLst>
              <a:ext uri="{FF2B5EF4-FFF2-40B4-BE49-F238E27FC236}">
                <a16:creationId xmlns:a16="http://schemas.microsoft.com/office/drawing/2014/main" id="{FCC22787-9AC6-405C-2D33-61AD7CB0B1CA}"/>
              </a:ext>
            </a:extLst>
          </p:cNvPr>
          <p:cNvGraphicFramePr>
            <a:graphicFrameLocks/>
          </p:cNvGraphicFramePr>
          <p:nvPr>
            <p:extLst>
              <p:ext uri="{D42A27DB-BD31-4B8C-83A1-F6EECF244321}">
                <p14:modId xmlns:p14="http://schemas.microsoft.com/office/powerpoint/2010/main" val="1895208658"/>
              </p:ext>
            </p:extLst>
          </p:nvPr>
        </p:nvGraphicFramePr>
        <p:xfrm>
          <a:off x="419703" y="1242480"/>
          <a:ext cx="5466090" cy="4389120"/>
        </p:xfrm>
        <a:graphic>
          <a:graphicData uri="http://schemas.openxmlformats.org/drawingml/2006/table">
            <a:tbl>
              <a:tblPr>
                <a:tableStyleId>{5C22544A-7EE6-4342-B048-85BDC9FD1C3A}</a:tableStyleId>
              </a:tblPr>
              <a:tblGrid>
                <a:gridCol w="1093218">
                  <a:extLst>
                    <a:ext uri="{9D8B030D-6E8A-4147-A177-3AD203B41FA5}">
                      <a16:colId xmlns:a16="http://schemas.microsoft.com/office/drawing/2014/main" val="4192055220"/>
                    </a:ext>
                  </a:extLst>
                </a:gridCol>
                <a:gridCol w="1093218">
                  <a:extLst>
                    <a:ext uri="{9D8B030D-6E8A-4147-A177-3AD203B41FA5}">
                      <a16:colId xmlns:a16="http://schemas.microsoft.com/office/drawing/2014/main" val="287083942"/>
                    </a:ext>
                  </a:extLst>
                </a:gridCol>
                <a:gridCol w="1093218">
                  <a:extLst>
                    <a:ext uri="{9D8B030D-6E8A-4147-A177-3AD203B41FA5}">
                      <a16:colId xmlns:a16="http://schemas.microsoft.com/office/drawing/2014/main" val="1850167799"/>
                    </a:ext>
                  </a:extLst>
                </a:gridCol>
                <a:gridCol w="1093218">
                  <a:extLst>
                    <a:ext uri="{9D8B030D-6E8A-4147-A177-3AD203B41FA5}">
                      <a16:colId xmlns:a16="http://schemas.microsoft.com/office/drawing/2014/main" val="2992426367"/>
                    </a:ext>
                  </a:extLst>
                </a:gridCol>
                <a:gridCol w="1093218">
                  <a:extLst>
                    <a:ext uri="{9D8B030D-6E8A-4147-A177-3AD203B41FA5}">
                      <a16:colId xmlns:a16="http://schemas.microsoft.com/office/drawing/2014/main" val="18668730"/>
                    </a:ext>
                  </a:extLst>
                </a:gridCol>
              </a:tblGrid>
              <a:tr h="457200">
                <a:tc gridSpan="5">
                  <a:txBody>
                    <a:bodyPr/>
                    <a:lstStyle/>
                    <a:p>
                      <a:pPr algn="ctr" fontAlgn="b"/>
                      <a:r>
                        <a:rPr lang="en-US" sz="2500" b="1" u="none" strike="noStrike" dirty="0">
                          <a:solidFill>
                            <a:schemeClr val="bg1"/>
                          </a:solidFill>
                          <a:effectLst/>
                          <a:latin typeface="Avenir Next LT Pro"/>
                        </a:rPr>
                        <a:t> June 2026</a:t>
                      </a:r>
                      <a:endParaRPr lang="en-US" sz="2500" b="1" i="0" u="none" strike="noStrike" dirty="0">
                        <a:solidFill>
                          <a:schemeClr val="bg1"/>
                        </a:solidFill>
                        <a:effectLst/>
                        <a:latin typeface="Avenir Next LT Pro"/>
                      </a:endParaRPr>
                    </a:p>
                  </a:txBody>
                  <a:tcPr marL="0" marR="0" marT="0" marB="0" anchor="ctr">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73492232"/>
                  </a:ext>
                </a:extLst>
              </a:tr>
              <a:tr h="274320">
                <a:tc>
                  <a:txBody>
                    <a:bodyPr/>
                    <a:lstStyle/>
                    <a:p>
                      <a:pPr algn="ctr" fontAlgn="b"/>
                      <a:r>
                        <a:rPr lang="en-US" sz="900" u="none" strike="noStrike">
                          <a:effectLst/>
                          <a:latin typeface="Avenir Next LT Pro"/>
                        </a:rPr>
                        <a:t>Monday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tc>
                  <a:txBody>
                    <a:bodyPr/>
                    <a:lstStyle/>
                    <a:p>
                      <a:pPr algn="ctr" fontAlgn="b"/>
                      <a:r>
                        <a:rPr lang="en-US" sz="900" u="none" strike="noStrike">
                          <a:effectLst/>
                          <a:latin typeface="Avenir Next LT Pro"/>
                        </a:rPr>
                        <a:t>Tuesday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tc>
                  <a:txBody>
                    <a:bodyPr/>
                    <a:lstStyle/>
                    <a:p>
                      <a:pPr algn="ctr" fontAlgn="b"/>
                      <a:r>
                        <a:rPr lang="en-US" sz="900" u="none" strike="noStrike">
                          <a:effectLst/>
                          <a:latin typeface="Avenir Next LT Pro"/>
                        </a:rPr>
                        <a:t>Wednesday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tc>
                  <a:txBody>
                    <a:bodyPr/>
                    <a:lstStyle/>
                    <a:p>
                      <a:pPr algn="ctr" fontAlgn="b"/>
                      <a:r>
                        <a:rPr lang="en-US" sz="900" u="none" strike="noStrike">
                          <a:effectLst/>
                          <a:latin typeface="Avenir Next LT Pro"/>
                        </a:rPr>
                        <a:t>Thursday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tc>
                  <a:txBody>
                    <a:bodyPr/>
                    <a:lstStyle/>
                    <a:p>
                      <a:pPr algn="ctr" fontAlgn="b"/>
                      <a:r>
                        <a:rPr lang="en-US" sz="900" u="none" strike="noStrike">
                          <a:effectLst/>
                          <a:latin typeface="Avenir Next LT Pro"/>
                        </a:rPr>
                        <a:t>Friday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extLst>
                  <a:ext uri="{0D108BD9-81ED-4DB2-BD59-A6C34878D82A}">
                    <a16:rowId xmlns:a16="http://schemas.microsoft.com/office/drawing/2014/main" val="2694548942"/>
                  </a:ext>
                </a:extLst>
              </a:tr>
              <a:tr h="274320">
                <a:tc>
                  <a:txBody>
                    <a:bodyPr/>
                    <a:lstStyle/>
                    <a:p>
                      <a:pPr algn="r" fontAlgn="b"/>
                      <a:r>
                        <a:rPr lang="en-US" sz="900" b="1" u="none" strike="noStrike" dirty="0">
                          <a:effectLst/>
                          <a:latin typeface="Avenir Next LT Pro"/>
                        </a:rPr>
                        <a:t>1 </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2 </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3</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4</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5</a:t>
                      </a:r>
                    </a:p>
                  </a:txBody>
                  <a:tcPr marL="0" marR="0" marT="0" marB="0" anchor="b">
                    <a:solidFill>
                      <a:schemeClr val="bg1">
                        <a:lumMod val="85000"/>
                      </a:schemeClr>
                    </a:solidFill>
                  </a:tcPr>
                </a:tc>
                <a:extLst>
                  <a:ext uri="{0D108BD9-81ED-4DB2-BD59-A6C34878D82A}">
                    <a16:rowId xmlns:a16="http://schemas.microsoft.com/office/drawing/2014/main" val="1132600455"/>
                  </a:ext>
                </a:extLst>
              </a:tr>
              <a:tr h="457200">
                <a:tc>
                  <a:txBody>
                    <a:bodyPr/>
                    <a:lstStyle/>
                    <a:p>
                      <a:pPr algn="ctr" fontAlgn="b"/>
                      <a:r>
                        <a:rPr lang="en-US" sz="900" b="0" i="0" u="none" strike="noStrike" dirty="0">
                          <a:solidFill>
                            <a:srgbClr val="000000"/>
                          </a:solidFill>
                          <a:effectLst/>
                          <a:latin typeface="Avenir Next LT Pro"/>
                        </a:rPr>
                        <a:t>Abstract Submission Opens</a:t>
                      </a:r>
                    </a:p>
                  </a:txBody>
                  <a:tcPr marL="0" marR="0" marT="0" marB="0" anchor="ctr">
                    <a:solidFill>
                      <a:schemeClr val="tx2">
                        <a:lumMod val="10000"/>
                        <a:lumOff val="90000"/>
                      </a:schemeClr>
                    </a:solidFill>
                  </a:tcPr>
                </a:tc>
                <a:tc>
                  <a:txBody>
                    <a:bodyPr/>
                    <a:lstStyle/>
                    <a:p>
                      <a:pPr algn="ctr" fontAlgn="b"/>
                      <a:endParaRPr lang="en-US" sz="900" b="0" i="0" u="none" strike="noStrike">
                        <a:solidFill>
                          <a:srgbClr val="000000"/>
                        </a:solidFill>
                        <a:effectLst/>
                        <a:latin typeface="Avenir Next LT Pro"/>
                      </a:endParaRPr>
                    </a:p>
                  </a:txBody>
                  <a:tcPr marL="0" marR="0" marT="0" marB="0" anchor="ctr">
                    <a:solidFill>
                      <a:schemeClr val="bg1">
                        <a:lumMod val="95000"/>
                      </a:schemeClr>
                    </a:solidFill>
                  </a:tcPr>
                </a:tc>
                <a:tc>
                  <a:txBody>
                    <a:bodyPr/>
                    <a:lstStyle/>
                    <a:p>
                      <a:pPr algn="ctr" fontAlgn="b"/>
                      <a:endParaRPr lang="en-US" sz="900" b="0" i="0" u="none" strike="noStrike">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algn="ctr" fontAlgn="b"/>
                      <a:endParaRPr lang="en-US" sz="900" b="0" i="0" u="none" strike="noStrike">
                        <a:solidFill>
                          <a:srgbClr val="000000"/>
                        </a:solidFill>
                        <a:effectLst/>
                        <a:latin typeface="Avenir Next LT Pro"/>
                      </a:endParaRPr>
                    </a:p>
                  </a:txBody>
                  <a:tcPr marL="0" marR="0" marT="0" marB="0" anchor="ctr">
                    <a:solidFill>
                      <a:schemeClr val="bg1">
                        <a:lumMod val="95000"/>
                      </a:schemeClr>
                    </a:solidFill>
                  </a:tcPr>
                </a:tc>
                <a:tc>
                  <a:txBody>
                    <a:bodyPr/>
                    <a:lstStyle/>
                    <a:p>
                      <a:pPr algn="ctr" fontAlgn="b"/>
                      <a:endParaRPr lang="en-US" sz="900" b="0" i="0" u="none" strike="noStrike">
                        <a:solidFill>
                          <a:srgbClr val="000000"/>
                        </a:solidFill>
                        <a:effectLst/>
                        <a:latin typeface="Avenir Next LT Pro"/>
                      </a:endParaRPr>
                    </a:p>
                  </a:txBody>
                  <a:tcPr marL="0" marR="0" marT="0" marB="0" anchor="ctr">
                    <a:solidFill>
                      <a:schemeClr val="bg1">
                        <a:lumMod val="95000"/>
                      </a:schemeClr>
                    </a:solidFill>
                  </a:tcPr>
                </a:tc>
                <a:extLst>
                  <a:ext uri="{0D108BD9-81ED-4DB2-BD59-A6C34878D82A}">
                    <a16:rowId xmlns:a16="http://schemas.microsoft.com/office/drawing/2014/main" val="3523536858"/>
                  </a:ext>
                </a:extLst>
              </a:tr>
              <a:tr h="274320">
                <a:tc>
                  <a:txBody>
                    <a:bodyPr/>
                    <a:lstStyle/>
                    <a:p>
                      <a:pPr algn="r" fontAlgn="b"/>
                      <a:r>
                        <a:rPr lang="en-US" sz="900" b="1" i="0" u="none" strike="noStrike" dirty="0">
                          <a:solidFill>
                            <a:srgbClr val="000000"/>
                          </a:solidFill>
                          <a:effectLst/>
                          <a:latin typeface="Avenir Next LT Pro"/>
                        </a:rPr>
                        <a:t>8</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9</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10</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11</a:t>
                      </a: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12</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extLst>
                  <a:ext uri="{0D108BD9-81ED-4DB2-BD59-A6C34878D82A}">
                    <a16:rowId xmlns:a16="http://schemas.microsoft.com/office/drawing/2014/main" val="947281390"/>
                  </a:ext>
                </a:extLst>
              </a:tr>
              <a:tr h="457200">
                <a:tc>
                  <a:txBody>
                    <a:bodyPr/>
                    <a:lstStyle/>
                    <a:p>
                      <a:pPr algn="ctr" fontAlgn="b"/>
                      <a:endParaRPr lang="en-US" sz="900" b="0" i="0" u="none" strike="noStrike">
                        <a:solidFill>
                          <a:srgbClr val="000000"/>
                        </a:solidFill>
                        <a:effectLst/>
                        <a:latin typeface="Avenir Next LT Pro"/>
                      </a:endParaRPr>
                    </a:p>
                  </a:txBody>
                  <a:tcPr marL="0" marR="0" marT="0" marB="0" anchor="ctr">
                    <a:solidFill>
                      <a:schemeClr val="bg1">
                        <a:lumMod val="95000"/>
                      </a:schemeClr>
                    </a:solidFill>
                  </a:tcPr>
                </a:tc>
                <a:tc>
                  <a:txBody>
                    <a:bodyPr/>
                    <a:lstStyle/>
                    <a:p>
                      <a:pPr algn="ctr" fontAlgn="b"/>
                      <a:endParaRPr lang="en-US" sz="900" b="0" i="0" u="none" strike="noStrike" dirty="0">
                        <a:solidFill>
                          <a:srgbClr val="000000"/>
                        </a:solidFill>
                        <a:effectLst/>
                        <a:latin typeface="Avenir Next LT Pro"/>
                      </a:endParaRPr>
                    </a:p>
                  </a:txBody>
                  <a:tcPr marL="0" marR="0" marT="0" marB="0" anchor="ctr">
                    <a:solidFill>
                      <a:schemeClr val="bg1">
                        <a:lumMod val="95000"/>
                      </a:schemeClr>
                    </a:solidFill>
                  </a:tcPr>
                </a:tc>
                <a:tc>
                  <a:txBody>
                    <a:bodyPr/>
                    <a:lstStyle/>
                    <a:p>
                      <a:pPr algn="ctr" fontAlgn="b"/>
                      <a:endParaRPr lang="en-US" sz="900" b="0" i="0" u="none" strike="noStrike" dirty="0">
                        <a:solidFill>
                          <a:srgbClr val="000000"/>
                        </a:solidFill>
                        <a:effectLst/>
                        <a:latin typeface="Avenir Next LT Pro"/>
                      </a:endParaRPr>
                    </a:p>
                  </a:txBody>
                  <a:tcPr marL="0" marR="0" marT="0" marB="0" anchor="ctr">
                    <a:solidFill>
                      <a:schemeClr val="bg1">
                        <a:lumMod val="95000"/>
                      </a:schemeClr>
                    </a:solidFill>
                  </a:tcPr>
                </a:tc>
                <a:tc>
                  <a:txBody>
                    <a:bodyPr/>
                    <a:lstStyle/>
                    <a:p>
                      <a:pPr algn="ctr" fontAlgn="b"/>
                      <a:endParaRPr lang="en-US" sz="900" b="0" i="0" u="none" strike="noStrike" dirty="0">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lvl="0" algn="ctr">
                        <a:buNone/>
                      </a:pPr>
                      <a:endParaRPr lang="en-US" dirty="0"/>
                    </a:p>
                  </a:txBody>
                  <a:tcPr marL="0" marR="0" marT="0" marB="0" anchor="ctr">
                    <a:solidFill>
                      <a:schemeClr val="bg1">
                        <a:lumMod val="95000"/>
                      </a:schemeClr>
                    </a:solidFill>
                  </a:tcPr>
                </a:tc>
                <a:extLst>
                  <a:ext uri="{0D108BD9-81ED-4DB2-BD59-A6C34878D82A}">
                    <a16:rowId xmlns:a16="http://schemas.microsoft.com/office/drawing/2014/main" val="3436057286"/>
                  </a:ext>
                </a:extLst>
              </a:tr>
              <a:tr h="274320">
                <a:tc>
                  <a:txBody>
                    <a:bodyPr/>
                    <a:lstStyle/>
                    <a:p>
                      <a:pPr algn="r" fontAlgn="b"/>
                      <a:r>
                        <a:rPr lang="en-US" sz="900" b="1" i="0" u="none" strike="noStrike" dirty="0">
                          <a:solidFill>
                            <a:srgbClr val="000000"/>
                          </a:solidFill>
                          <a:effectLst/>
                          <a:latin typeface="Avenir Next LT Pro"/>
                        </a:rPr>
                        <a:t>15</a:t>
                      </a: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16</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17</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18</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19</a:t>
                      </a:r>
                    </a:p>
                  </a:txBody>
                  <a:tcPr marL="0" marR="0" marT="0" marB="0" anchor="b">
                    <a:solidFill>
                      <a:schemeClr val="bg1">
                        <a:lumMod val="85000"/>
                      </a:schemeClr>
                    </a:solidFill>
                  </a:tcPr>
                </a:tc>
                <a:extLst>
                  <a:ext uri="{0D108BD9-81ED-4DB2-BD59-A6C34878D82A}">
                    <a16:rowId xmlns:a16="http://schemas.microsoft.com/office/drawing/2014/main" val="2827213132"/>
                  </a:ext>
                </a:extLst>
              </a:tr>
              <a:tr h="457200">
                <a:tc>
                  <a:txBody>
                    <a:bodyPr/>
                    <a:lstStyle/>
                    <a:p>
                      <a:pPr algn="ctr" fontAlgn="b"/>
                      <a:endParaRPr lang="en-US" sz="900" b="0" i="0" u="none" strike="noStrike" dirty="0">
                        <a:solidFill>
                          <a:srgbClr val="000000"/>
                        </a:solidFill>
                        <a:effectLst/>
                        <a:latin typeface="Avenir Next LT Pro"/>
                      </a:endParaRPr>
                    </a:p>
                  </a:txBody>
                  <a:tcPr marL="0" marR="0" marT="0" marB="0" anchor="ctr">
                    <a:solidFill>
                      <a:schemeClr val="bg1">
                        <a:lumMod val="95000"/>
                      </a:schemeClr>
                    </a:solidFill>
                  </a:tcPr>
                </a:tc>
                <a:tc>
                  <a:txBody>
                    <a:bodyPr/>
                    <a:lstStyle/>
                    <a:p>
                      <a:pPr algn="ctr" fontAlgn="b"/>
                      <a:endParaRPr lang="en-US" sz="900" b="0" i="0" u="none" strike="noStrike">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algn="ctr" fontAlgn="b"/>
                      <a:endParaRPr lang="en-US" sz="900" b="0" i="0" u="none" strike="noStrike">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algn="ctr" fontAlgn="b"/>
                      <a:endParaRPr lang="en-US" sz="900" b="0" i="0" u="none" strike="noStrike" dirty="0">
                        <a:solidFill>
                          <a:srgbClr val="000000"/>
                        </a:solidFill>
                        <a:effectLst/>
                        <a:latin typeface="Avenir Next LT Pro"/>
                      </a:endParaRPr>
                    </a:p>
                  </a:txBody>
                  <a:tcPr marL="0"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venir Next LT Pro"/>
                        </a:rPr>
                        <a:t>Juneteenth</a:t>
                      </a:r>
                    </a:p>
                  </a:txBody>
                  <a:tcPr marL="0" marR="0" marT="0" marB="0" anchor="ctr">
                    <a:solidFill>
                      <a:schemeClr val="accent6">
                        <a:lumMod val="20000"/>
                        <a:lumOff val="80000"/>
                      </a:schemeClr>
                    </a:solidFill>
                  </a:tcPr>
                </a:tc>
                <a:extLst>
                  <a:ext uri="{0D108BD9-81ED-4DB2-BD59-A6C34878D82A}">
                    <a16:rowId xmlns:a16="http://schemas.microsoft.com/office/drawing/2014/main" val="1072059650"/>
                  </a:ext>
                </a:extLst>
              </a:tr>
              <a:tr h="274320">
                <a:tc>
                  <a:txBody>
                    <a:bodyPr/>
                    <a:lstStyle/>
                    <a:p>
                      <a:pPr algn="r" fontAlgn="b"/>
                      <a:r>
                        <a:rPr lang="en-US" sz="900" b="1" u="none" strike="noStrike" dirty="0">
                          <a:effectLst/>
                          <a:latin typeface="Avenir Next LT Pro"/>
                        </a:rPr>
                        <a:t>22</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23</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24</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25</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26</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extLst>
                  <a:ext uri="{0D108BD9-81ED-4DB2-BD59-A6C34878D82A}">
                    <a16:rowId xmlns:a16="http://schemas.microsoft.com/office/drawing/2014/main" val="1771292261"/>
                  </a:ext>
                </a:extLst>
              </a:tr>
              <a:tr h="457200">
                <a:tc>
                  <a:txBody>
                    <a:bodyPr/>
                    <a:lstStyle/>
                    <a:p>
                      <a:pPr algn="ctr" fontAlgn="b"/>
                      <a:endParaRPr lang="en-US" sz="900" b="0" i="0" u="none" strike="noStrike">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algn="ctr" fontAlgn="b"/>
                      <a:endParaRPr lang="en-US" sz="900" b="0" i="0" u="none" strike="noStrike">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algn="ctr" fontAlgn="b"/>
                      <a:endParaRPr lang="en-US" sz="900" b="0" i="0" u="none" strike="noStrike">
                        <a:solidFill>
                          <a:srgbClr val="000000"/>
                        </a:solidFill>
                        <a:effectLst/>
                        <a:latin typeface="Avenir Next LT Pro"/>
                      </a:endParaRPr>
                    </a:p>
                  </a:txBody>
                  <a:tcPr marL="0" marR="0" marT="0" marB="0" anchor="ctr">
                    <a:solidFill>
                      <a:schemeClr val="bg1">
                        <a:lumMod val="95000"/>
                      </a:schemeClr>
                    </a:solidFill>
                  </a:tcPr>
                </a:tc>
                <a:tc>
                  <a:txBody>
                    <a:bodyPr/>
                    <a:lstStyle/>
                    <a:p>
                      <a:pPr algn="ctr" fontAlgn="b"/>
                      <a:endParaRPr lang="en-US" sz="900" b="1" i="0" u="none" strike="noStrike" dirty="0">
                        <a:solidFill>
                          <a:srgbClr val="1D6295"/>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algn="ctr" fontAlgn="b"/>
                      <a:endParaRPr lang="en-US" sz="900" b="0" i="0" u="none" strike="noStrike" dirty="0">
                        <a:solidFill>
                          <a:srgbClr val="000000"/>
                        </a:solidFill>
                        <a:effectLst/>
                        <a:latin typeface="Avenir Next LT Pro"/>
                      </a:endParaRPr>
                    </a:p>
                  </a:txBody>
                  <a:tcPr marL="0" marR="0" marT="0" marB="0" anchor="ctr">
                    <a:solidFill>
                      <a:schemeClr val="bg1">
                        <a:lumMod val="95000"/>
                      </a:schemeClr>
                    </a:solidFill>
                  </a:tcPr>
                </a:tc>
                <a:extLst>
                  <a:ext uri="{0D108BD9-81ED-4DB2-BD59-A6C34878D82A}">
                    <a16:rowId xmlns:a16="http://schemas.microsoft.com/office/drawing/2014/main" val="3136657566"/>
                  </a:ext>
                </a:extLst>
              </a:tr>
              <a:tr h="274320">
                <a:tc>
                  <a:txBody>
                    <a:bodyPr/>
                    <a:lstStyle/>
                    <a:p>
                      <a:pPr algn="r" fontAlgn="b"/>
                      <a:r>
                        <a:rPr lang="en-US" sz="900" b="1" i="0" u="none" strike="noStrike" dirty="0">
                          <a:solidFill>
                            <a:srgbClr val="000000"/>
                          </a:solidFill>
                          <a:effectLst/>
                          <a:latin typeface="Avenir Next LT Pro"/>
                        </a:rPr>
                        <a:t>29</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panose="020B0504020202020204" pitchFamily="34" charset="77"/>
                        </a:rPr>
                        <a:t>30</a:t>
                      </a:r>
                    </a:p>
                  </a:txBody>
                  <a:tcPr marL="0" marR="0" marT="0" marB="0" anchor="b">
                    <a:solidFill>
                      <a:schemeClr val="bg1">
                        <a:lumMod val="85000"/>
                      </a:schemeClr>
                    </a:solidFill>
                  </a:tcPr>
                </a:tc>
                <a:tc>
                  <a:txBody>
                    <a:bodyPr/>
                    <a:lstStyle/>
                    <a:p>
                      <a:pPr algn="r" fontAlgn="b"/>
                      <a:endParaRPr lang="en-US" sz="900" b="1" i="0" u="none" strike="noStrike" dirty="0">
                        <a:solidFill>
                          <a:srgbClr val="000000"/>
                        </a:solidFill>
                        <a:effectLst/>
                        <a:latin typeface="Avenir Next LT Pro" panose="020B0504020202020204" pitchFamily="34" charset="77"/>
                      </a:endParaRPr>
                    </a:p>
                  </a:txBody>
                  <a:tcPr marL="0" marR="0" marT="0" marB="0" anchor="b">
                    <a:solidFill>
                      <a:schemeClr val="bg1">
                        <a:lumMod val="85000"/>
                      </a:schemeClr>
                    </a:solidFill>
                  </a:tcPr>
                </a:tc>
                <a:tc>
                  <a:txBody>
                    <a:bodyPr/>
                    <a:lstStyle/>
                    <a:p>
                      <a:pPr algn="r" fontAlgn="b"/>
                      <a:endParaRPr lang="en-US" sz="900" b="1" i="0" u="none" strike="noStrike">
                        <a:solidFill>
                          <a:srgbClr val="000000"/>
                        </a:solidFill>
                        <a:effectLst/>
                        <a:latin typeface="Avenir Next LT Pro" panose="020B0504020202020204" pitchFamily="34" charset="77"/>
                      </a:endParaRPr>
                    </a:p>
                  </a:txBody>
                  <a:tcPr marL="0" marR="0" marT="0" marB="0" anchor="b">
                    <a:solidFill>
                      <a:schemeClr val="bg1">
                        <a:lumMod val="85000"/>
                      </a:schemeClr>
                    </a:solidFill>
                  </a:tcPr>
                </a:tc>
                <a:tc>
                  <a:txBody>
                    <a:bodyPr/>
                    <a:lstStyle/>
                    <a:p>
                      <a:pPr algn="r" fontAlgn="b"/>
                      <a:endParaRPr lang="en-US" sz="900" b="1" i="0" u="none" strike="noStrike">
                        <a:solidFill>
                          <a:srgbClr val="000000"/>
                        </a:solidFill>
                        <a:effectLst/>
                        <a:latin typeface="Avenir Next LT Pro" panose="020B0504020202020204" pitchFamily="34" charset="77"/>
                      </a:endParaRPr>
                    </a:p>
                  </a:txBody>
                  <a:tcPr marL="0" marR="0" marT="0" marB="0" anchor="b">
                    <a:solidFill>
                      <a:schemeClr val="bg1">
                        <a:lumMod val="85000"/>
                      </a:schemeClr>
                    </a:solidFill>
                  </a:tcPr>
                </a:tc>
                <a:extLst>
                  <a:ext uri="{0D108BD9-81ED-4DB2-BD59-A6C34878D82A}">
                    <a16:rowId xmlns:a16="http://schemas.microsoft.com/office/drawing/2014/main" val="414153499"/>
                  </a:ext>
                </a:extLst>
              </a:tr>
              <a:tr h="457200">
                <a:tc>
                  <a:txBody>
                    <a:bodyPr/>
                    <a:lstStyle/>
                    <a:p>
                      <a:pPr algn="ctr" fontAlgn="b"/>
                      <a:endParaRPr lang="en-US" sz="900" b="0" i="0" u="none" strike="noStrike">
                        <a:solidFill>
                          <a:srgbClr val="000000"/>
                        </a:solidFill>
                        <a:effectLst/>
                        <a:latin typeface="Avenir Next LT Pro"/>
                      </a:endParaRPr>
                    </a:p>
                  </a:txBody>
                  <a:tcPr marL="0" marR="0" marT="0" marB="0" anchor="ctr">
                    <a:solidFill>
                      <a:schemeClr val="bg1">
                        <a:lumMod val="95000"/>
                      </a:schemeClr>
                    </a:solidFill>
                  </a:tcPr>
                </a:tc>
                <a:tc>
                  <a:txBody>
                    <a:bodyPr/>
                    <a:lstStyle/>
                    <a:p>
                      <a:pPr algn="ctr" fontAlgn="b"/>
                      <a:endParaRPr lang="en-US" sz="900" b="0" i="0" u="none" strike="noStrike">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algn="ctr" fontAlgn="b"/>
                      <a:endParaRPr lang="en-US" sz="900" b="0" i="0" u="none" strike="noStrike">
                        <a:solidFill>
                          <a:srgbClr val="000000"/>
                        </a:solidFill>
                        <a:effectLst/>
                        <a:latin typeface="Avenir Next LT Pro"/>
                      </a:endParaRPr>
                    </a:p>
                  </a:txBody>
                  <a:tcPr marL="0" marR="0" marT="0" marB="0" anchor="ctr">
                    <a:solidFill>
                      <a:schemeClr val="bg1">
                        <a:lumMod val="95000"/>
                      </a:schemeClr>
                    </a:solidFill>
                  </a:tcPr>
                </a:tc>
                <a:tc>
                  <a:txBody>
                    <a:bodyPr/>
                    <a:lstStyle/>
                    <a:p>
                      <a:pPr algn="ctr" fontAlgn="b"/>
                      <a:endParaRPr lang="en-US" sz="900" b="0" i="0" u="none" strike="noStrike">
                        <a:solidFill>
                          <a:srgbClr val="000000"/>
                        </a:solidFill>
                        <a:effectLst/>
                        <a:latin typeface="Avenir Next LT Pro"/>
                      </a:endParaRPr>
                    </a:p>
                  </a:txBody>
                  <a:tcPr marL="0" marR="0" marT="0" marB="0" anchor="ctr">
                    <a:solidFill>
                      <a:schemeClr val="bg1">
                        <a:lumMod val="95000"/>
                      </a:schemeClr>
                    </a:solidFill>
                  </a:tcPr>
                </a:tc>
                <a:tc>
                  <a:txBody>
                    <a:bodyPr/>
                    <a:lstStyle/>
                    <a:p>
                      <a:pPr algn="ctr" fontAlgn="b"/>
                      <a:endParaRPr lang="en-US" sz="900" b="0" i="0" u="none" strike="noStrike" dirty="0">
                        <a:solidFill>
                          <a:srgbClr val="000000"/>
                        </a:solidFill>
                        <a:effectLst/>
                        <a:latin typeface="Avenir Next LT Pro"/>
                      </a:endParaRPr>
                    </a:p>
                  </a:txBody>
                  <a:tcPr marL="0" marR="0" marT="0" marB="0" anchor="ctr">
                    <a:solidFill>
                      <a:schemeClr val="bg1">
                        <a:lumMod val="95000"/>
                      </a:schemeClr>
                    </a:solidFill>
                  </a:tcPr>
                </a:tc>
                <a:extLst>
                  <a:ext uri="{0D108BD9-81ED-4DB2-BD59-A6C34878D82A}">
                    <a16:rowId xmlns:a16="http://schemas.microsoft.com/office/drawing/2014/main" val="3696083768"/>
                  </a:ext>
                </a:extLst>
              </a:tr>
            </a:tbl>
          </a:graphicData>
        </a:graphic>
      </p:graphicFrame>
    </p:spTree>
    <p:extLst>
      <p:ext uri="{BB962C8B-B14F-4D97-AF65-F5344CB8AC3E}">
        <p14:creationId xmlns:p14="http://schemas.microsoft.com/office/powerpoint/2010/main" val="4202640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B8997-ABE9-EF6C-7E88-620324C0C33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F4AF57-DD6A-8C07-3FFB-70942E02568F}"/>
              </a:ext>
            </a:extLst>
          </p:cNvPr>
          <p:cNvSpPr>
            <a:spLocks noGrp="1"/>
          </p:cNvSpPr>
          <p:nvPr>
            <p:ph type="body" sz="quarter" idx="10"/>
          </p:nvPr>
        </p:nvSpPr>
        <p:spPr/>
        <p:txBody>
          <a:bodyPr/>
          <a:lstStyle/>
          <a:p>
            <a:r>
              <a:rPr lang="en-US">
                <a:solidFill>
                  <a:srgbClr val="002B4E"/>
                </a:solidFill>
              </a:rPr>
              <a:t>Poster Timeline – Calendar View</a:t>
            </a:r>
          </a:p>
        </p:txBody>
      </p:sp>
      <p:graphicFrame>
        <p:nvGraphicFramePr>
          <p:cNvPr id="4" name="Table 3">
            <a:extLst>
              <a:ext uri="{FF2B5EF4-FFF2-40B4-BE49-F238E27FC236}">
                <a16:creationId xmlns:a16="http://schemas.microsoft.com/office/drawing/2014/main" id="{A91253E9-1A4A-4571-1BC8-68A3A97D9880}"/>
              </a:ext>
            </a:extLst>
          </p:cNvPr>
          <p:cNvGraphicFramePr>
            <a:graphicFrameLocks noGrp="1"/>
          </p:cNvGraphicFramePr>
          <p:nvPr>
            <p:extLst>
              <p:ext uri="{D42A27DB-BD31-4B8C-83A1-F6EECF244321}">
                <p14:modId xmlns:p14="http://schemas.microsoft.com/office/powerpoint/2010/main" val="2129271859"/>
              </p:ext>
            </p:extLst>
          </p:nvPr>
        </p:nvGraphicFramePr>
        <p:xfrm>
          <a:off x="6305724" y="1244366"/>
          <a:ext cx="5466085" cy="4480560"/>
        </p:xfrm>
        <a:graphic>
          <a:graphicData uri="http://schemas.openxmlformats.org/drawingml/2006/table">
            <a:tbl>
              <a:tblPr>
                <a:tableStyleId>{5C22544A-7EE6-4342-B048-85BDC9FD1C3A}</a:tableStyleId>
              </a:tblPr>
              <a:tblGrid>
                <a:gridCol w="1093217">
                  <a:extLst>
                    <a:ext uri="{9D8B030D-6E8A-4147-A177-3AD203B41FA5}">
                      <a16:colId xmlns:a16="http://schemas.microsoft.com/office/drawing/2014/main" val="3604858481"/>
                    </a:ext>
                  </a:extLst>
                </a:gridCol>
                <a:gridCol w="1093217">
                  <a:extLst>
                    <a:ext uri="{9D8B030D-6E8A-4147-A177-3AD203B41FA5}">
                      <a16:colId xmlns:a16="http://schemas.microsoft.com/office/drawing/2014/main" val="584844682"/>
                    </a:ext>
                  </a:extLst>
                </a:gridCol>
                <a:gridCol w="1093217">
                  <a:extLst>
                    <a:ext uri="{9D8B030D-6E8A-4147-A177-3AD203B41FA5}">
                      <a16:colId xmlns:a16="http://schemas.microsoft.com/office/drawing/2014/main" val="2650433519"/>
                    </a:ext>
                  </a:extLst>
                </a:gridCol>
                <a:gridCol w="1093217">
                  <a:extLst>
                    <a:ext uri="{9D8B030D-6E8A-4147-A177-3AD203B41FA5}">
                      <a16:colId xmlns:a16="http://schemas.microsoft.com/office/drawing/2014/main" val="3605770585"/>
                    </a:ext>
                  </a:extLst>
                </a:gridCol>
                <a:gridCol w="1093217">
                  <a:extLst>
                    <a:ext uri="{9D8B030D-6E8A-4147-A177-3AD203B41FA5}">
                      <a16:colId xmlns:a16="http://schemas.microsoft.com/office/drawing/2014/main" val="688211061"/>
                    </a:ext>
                  </a:extLst>
                </a:gridCol>
              </a:tblGrid>
              <a:tr h="457200">
                <a:tc gridSpan="5">
                  <a:txBody>
                    <a:bodyPr/>
                    <a:lstStyle/>
                    <a:p>
                      <a:pPr algn="ctr" fontAlgn="b"/>
                      <a:r>
                        <a:rPr lang="en-US" sz="1200" b="1" u="none" strike="noStrike" dirty="0">
                          <a:solidFill>
                            <a:schemeClr val="bg1"/>
                          </a:solidFill>
                          <a:effectLst/>
                          <a:latin typeface="Avenir Next LT Pro"/>
                        </a:rPr>
                        <a:t> </a:t>
                      </a:r>
                      <a:r>
                        <a:rPr lang="en-US" sz="2500" b="1" u="none" strike="noStrike" dirty="0">
                          <a:solidFill>
                            <a:schemeClr val="bg1"/>
                          </a:solidFill>
                          <a:effectLst/>
                          <a:latin typeface="Avenir Next LT Pro"/>
                        </a:rPr>
                        <a:t>September 2026</a:t>
                      </a:r>
                      <a:endParaRPr lang="en-US" sz="2500" b="1" i="0" u="none" strike="noStrike" dirty="0">
                        <a:solidFill>
                          <a:schemeClr val="bg1"/>
                        </a:solidFill>
                        <a:effectLst/>
                        <a:latin typeface="Avenir Next LT Pro"/>
                      </a:endParaRPr>
                    </a:p>
                  </a:txBody>
                  <a:tcPr marL="0" marR="0" marT="0" marB="0" anchor="ctr">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35820445"/>
                  </a:ext>
                </a:extLst>
              </a:tr>
              <a:tr h="274320">
                <a:tc>
                  <a:txBody>
                    <a:bodyPr/>
                    <a:lstStyle/>
                    <a:p>
                      <a:pPr algn="ctr" fontAlgn="b"/>
                      <a:r>
                        <a:rPr lang="en-US" sz="900" u="none" strike="noStrike">
                          <a:effectLst/>
                          <a:latin typeface="Avenir Next LT Pro"/>
                        </a:rPr>
                        <a:t>Monday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tc>
                  <a:txBody>
                    <a:bodyPr/>
                    <a:lstStyle/>
                    <a:p>
                      <a:pPr algn="ctr" fontAlgn="b"/>
                      <a:r>
                        <a:rPr lang="en-US" sz="900" u="none" strike="noStrike">
                          <a:effectLst/>
                          <a:latin typeface="Avenir Next LT Pro"/>
                        </a:rPr>
                        <a:t>Tuesday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tc>
                  <a:txBody>
                    <a:bodyPr/>
                    <a:lstStyle/>
                    <a:p>
                      <a:pPr algn="ctr" fontAlgn="b"/>
                      <a:r>
                        <a:rPr lang="en-US" sz="900" u="none" strike="noStrike">
                          <a:effectLst/>
                          <a:latin typeface="Avenir Next LT Pro"/>
                        </a:rPr>
                        <a:t>Wednesday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tc>
                  <a:txBody>
                    <a:bodyPr/>
                    <a:lstStyle/>
                    <a:p>
                      <a:pPr algn="ctr" fontAlgn="b"/>
                      <a:r>
                        <a:rPr lang="en-US" sz="900" u="none" strike="noStrike">
                          <a:effectLst/>
                          <a:latin typeface="Avenir Next LT Pro"/>
                        </a:rPr>
                        <a:t>Thursday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tc>
                  <a:txBody>
                    <a:bodyPr/>
                    <a:lstStyle/>
                    <a:p>
                      <a:pPr algn="ctr" fontAlgn="b"/>
                      <a:r>
                        <a:rPr lang="en-US" sz="900" u="none" strike="noStrike">
                          <a:effectLst/>
                          <a:latin typeface="Avenir Next LT Pro"/>
                        </a:rPr>
                        <a:t>Friday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extLst>
                  <a:ext uri="{0D108BD9-81ED-4DB2-BD59-A6C34878D82A}">
                    <a16:rowId xmlns:a16="http://schemas.microsoft.com/office/drawing/2014/main" val="693986789"/>
                  </a:ext>
                </a:extLst>
              </a:tr>
              <a:tr h="274320">
                <a:tc>
                  <a:txBody>
                    <a:bodyPr/>
                    <a:lstStyle/>
                    <a:p>
                      <a:pPr algn="r" fontAlgn="b"/>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1</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2</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3</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4</a:t>
                      </a:r>
                    </a:p>
                  </a:txBody>
                  <a:tcPr marL="0" marR="0" marT="0" marB="0" anchor="b">
                    <a:solidFill>
                      <a:schemeClr val="bg1">
                        <a:lumMod val="85000"/>
                      </a:schemeClr>
                    </a:solidFill>
                  </a:tcPr>
                </a:tc>
                <a:extLst>
                  <a:ext uri="{0D108BD9-81ED-4DB2-BD59-A6C34878D82A}">
                    <a16:rowId xmlns:a16="http://schemas.microsoft.com/office/drawing/2014/main" val="626289242"/>
                  </a:ext>
                </a:extLst>
              </a:tr>
              <a:tr h="457200">
                <a:tc>
                  <a:txBody>
                    <a:bodyPr/>
                    <a:lstStyle/>
                    <a:p>
                      <a:pPr algn="ctr" fontAlgn="b"/>
                      <a:endParaRPr lang="en-US" sz="900" b="0" i="0" u="none" strike="noStrike" dirty="0">
                        <a:solidFill>
                          <a:srgbClr val="000000"/>
                        </a:solidFill>
                        <a:effectLst/>
                        <a:latin typeface="Avenir Next LT Pro"/>
                      </a:endParaRPr>
                    </a:p>
                  </a:txBody>
                  <a:tcPr marL="0" marR="0" marT="0" marB="0" anchor="ctr">
                    <a:solidFill>
                      <a:schemeClr val="bg1">
                        <a:lumMod val="95000"/>
                      </a:schemeClr>
                    </a:solidFill>
                  </a:tcPr>
                </a:tc>
                <a:tc>
                  <a:txBody>
                    <a:bodyPr/>
                    <a:lstStyle/>
                    <a:p>
                      <a:pPr algn="l" fontAlgn="b"/>
                      <a:endParaRPr lang="en-US" sz="900" b="0" i="0" u="none" strike="noStrike" dirty="0">
                        <a:solidFill>
                          <a:srgbClr val="000000"/>
                        </a:solidFill>
                        <a:effectLst/>
                        <a:latin typeface="Avenir Next LT Pro"/>
                      </a:endParaRPr>
                    </a:p>
                  </a:txBody>
                  <a:tcPr marL="0" marR="0" marT="0" marB="0" anchor="b">
                    <a:solidFill>
                      <a:schemeClr val="bg1">
                        <a:lumMod val="95000"/>
                      </a:schemeClr>
                    </a:solidFill>
                  </a:tcPr>
                </a:tc>
                <a:tc>
                  <a:txBody>
                    <a:bodyPr/>
                    <a:lstStyle/>
                    <a:p>
                      <a:pPr algn="l" fontAlgn="b"/>
                      <a:endParaRPr lang="en-US" sz="900" b="0" i="0" u="none" strike="noStrike">
                        <a:solidFill>
                          <a:srgbClr val="000000"/>
                        </a:solidFill>
                        <a:effectLst/>
                        <a:latin typeface="Avenir Next LT Pro"/>
                      </a:endParaRPr>
                    </a:p>
                  </a:txBody>
                  <a:tcPr marL="0" marR="0" marT="0" marB="0" anchor="b">
                    <a:solidFill>
                      <a:schemeClr val="bg1">
                        <a:lumMod val="95000"/>
                      </a:schemeClr>
                    </a:solidFill>
                  </a:tcPr>
                </a:tc>
                <a:tc>
                  <a:txBody>
                    <a:bodyPr/>
                    <a:lstStyle/>
                    <a:p>
                      <a:pPr algn="ctr" fontAlgn="b"/>
                      <a:endParaRPr lang="en-US" sz="900" b="0" i="0" u="none" strike="noStrike">
                        <a:solidFill>
                          <a:srgbClr val="000000"/>
                        </a:solidFill>
                        <a:effectLst/>
                        <a:latin typeface="Avenir Next LT Pro" panose="020B0504020202020204" pitchFamily="34" charset="77"/>
                      </a:endParaRPr>
                    </a:p>
                  </a:txBody>
                  <a:tcPr marL="0" marR="0" marT="0" marB="0" anchor="b">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1" u="none" strike="noStrike" dirty="0">
                        <a:solidFill>
                          <a:srgbClr val="000000"/>
                        </a:solidFill>
                        <a:effectLst/>
                        <a:highlight>
                          <a:srgbClr val="FFFF00"/>
                        </a:highlight>
                        <a:latin typeface="Avenir Next LT Pro"/>
                      </a:endParaRPr>
                    </a:p>
                  </a:txBody>
                  <a:tcPr marL="0" marR="0" marT="0" marB="0" anchor="b">
                    <a:solidFill>
                      <a:schemeClr val="bg1">
                        <a:lumMod val="95000"/>
                      </a:schemeClr>
                    </a:solidFill>
                  </a:tcPr>
                </a:tc>
                <a:extLst>
                  <a:ext uri="{0D108BD9-81ED-4DB2-BD59-A6C34878D82A}">
                    <a16:rowId xmlns:a16="http://schemas.microsoft.com/office/drawing/2014/main" val="1110267561"/>
                  </a:ext>
                </a:extLst>
              </a:tr>
              <a:tr h="274320">
                <a:tc>
                  <a:txBody>
                    <a:bodyPr/>
                    <a:lstStyle/>
                    <a:p>
                      <a:pPr algn="r" fontAlgn="b"/>
                      <a:r>
                        <a:rPr lang="en-US" sz="900" b="1" i="0" u="none" strike="noStrike" dirty="0">
                          <a:solidFill>
                            <a:srgbClr val="000000"/>
                          </a:solidFill>
                          <a:effectLst/>
                          <a:latin typeface="Avenir Next LT Pro"/>
                        </a:rPr>
                        <a:t>7</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8</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9</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10</a:t>
                      </a: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11</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extLst>
                  <a:ext uri="{0D108BD9-81ED-4DB2-BD59-A6C34878D82A}">
                    <a16:rowId xmlns:a16="http://schemas.microsoft.com/office/drawing/2014/main" val="3653487874"/>
                  </a:ext>
                </a:extLst>
              </a:tr>
              <a:tr h="45720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Labor Day</a:t>
                      </a:r>
                      <a:endParaRPr kumimoji="0" lang="en-US" sz="900" b="0" i="0" u="none" strike="noStrike" kern="1200" cap="none" spc="0" normalizeH="0" baseline="0" noProof="0" dirty="0">
                        <a:ln>
                          <a:noFill/>
                        </a:ln>
                        <a:solidFill>
                          <a:srgbClr val="000000"/>
                        </a:solidFill>
                        <a:effectLst/>
                        <a:uLnTx/>
                        <a:uFillTx/>
                        <a:latin typeface="Avenir Next LT Pro"/>
                        <a:ea typeface="+mn-ea"/>
                        <a:cs typeface="+mn-cs"/>
                      </a:endParaRPr>
                    </a:p>
                  </a:txBody>
                  <a:tcPr marL="0" marR="0" marT="0" marB="0" anchor="ctr">
                    <a:solidFill>
                      <a:schemeClr val="accent6">
                        <a:lumMod val="20000"/>
                        <a:lumOff val="80000"/>
                      </a:schemeClr>
                    </a:solidFill>
                  </a:tcPr>
                </a:tc>
                <a:tc>
                  <a:txBody>
                    <a:bodyPr/>
                    <a:lstStyle/>
                    <a:p>
                      <a:pPr algn="l" fontAlgn="b"/>
                      <a:endParaRPr lang="en-US" sz="800" b="0" i="0" u="none" strike="noStrike">
                        <a:solidFill>
                          <a:srgbClr val="000000"/>
                        </a:solidFill>
                        <a:effectLst/>
                        <a:latin typeface="Avenir Next LT Pro" panose="020B0504020202020204" pitchFamily="34" charset="77"/>
                      </a:endParaRPr>
                    </a:p>
                  </a:txBody>
                  <a:tcPr marL="0" marR="0" marT="0" marB="0" anchor="b">
                    <a:solidFill>
                      <a:schemeClr val="bg1">
                        <a:lumMod val="95000"/>
                      </a:schemeClr>
                    </a:solidFill>
                  </a:tcPr>
                </a:tc>
                <a:tc>
                  <a:txBody>
                    <a:bodyPr/>
                    <a:lstStyle/>
                    <a:p>
                      <a:pPr algn="ctr" fontAlgn="b"/>
                      <a:endParaRPr lang="en-US" sz="800" b="0" i="0" u="none" strike="noStrike">
                        <a:solidFill>
                          <a:srgbClr val="000000"/>
                        </a:solidFill>
                        <a:effectLst/>
                        <a:latin typeface="Avenir Next LT Pro" panose="020B0504020202020204" pitchFamily="34" charset="77"/>
                      </a:endParaRPr>
                    </a:p>
                  </a:txBody>
                  <a:tcPr marL="0" marR="0" marT="0" marB="0" anchor="b">
                    <a:solidFill>
                      <a:schemeClr val="bg1">
                        <a:lumMod val="95000"/>
                      </a:schemeClr>
                    </a:solidFill>
                  </a:tcPr>
                </a:tc>
                <a:tc>
                  <a:txBody>
                    <a:bodyPr/>
                    <a:lstStyle/>
                    <a:p>
                      <a:pPr algn="l" fontAlgn="b"/>
                      <a:endParaRPr lang="en-US" sz="800" b="0" i="0" u="none" strike="noStrike">
                        <a:solidFill>
                          <a:srgbClr val="000000"/>
                        </a:solidFill>
                        <a:effectLst/>
                        <a:latin typeface="Avenir Next LT Pro" panose="020B0504020202020204" pitchFamily="34" charset="77"/>
                      </a:endParaRPr>
                    </a:p>
                  </a:txBody>
                  <a:tcPr marL="0" marR="0" marT="0" marB="0" anchor="b">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u="none" strike="noStrike" dirty="0">
                          <a:effectLst/>
                          <a:latin typeface="Avenir Next LT Pro"/>
                        </a:rPr>
                        <a:t>Poster Acceptance/Denial &amp; Feedback Delivered</a:t>
                      </a:r>
                      <a:endParaRPr lang="en-US" sz="900" b="0" i="0" u="none" strike="noStrike" dirty="0">
                        <a:solidFill>
                          <a:srgbClr val="000000"/>
                        </a:solidFill>
                        <a:effectLst/>
                        <a:latin typeface="Avenir Next LT Pro"/>
                      </a:endParaRPr>
                    </a:p>
                  </a:txBody>
                  <a:tcPr marL="0" marR="0" marT="0" marB="0" anchor="ctr">
                    <a:solidFill>
                      <a:schemeClr val="tx2">
                        <a:lumMod val="10000"/>
                        <a:lumOff val="90000"/>
                      </a:schemeClr>
                    </a:solidFill>
                  </a:tcPr>
                </a:tc>
                <a:extLst>
                  <a:ext uri="{0D108BD9-81ED-4DB2-BD59-A6C34878D82A}">
                    <a16:rowId xmlns:a16="http://schemas.microsoft.com/office/drawing/2014/main" val="55400772"/>
                  </a:ext>
                </a:extLst>
              </a:tr>
              <a:tr h="274320">
                <a:tc>
                  <a:txBody>
                    <a:bodyPr/>
                    <a:lstStyle/>
                    <a:p>
                      <a:pPr algn="r" fontAlgn="b"/>
                      <a:r>
                        <a:rPr lang="en-US" sz="900" b="1" i="0" u="none" strike="noStrike" dirty="0">
                          <a:solidFill>
                            <a:srgbClr val="000000"/>
                          </a:solidFill>
                          <a:effectLst/>
                          <a:latin typeface="Avenir Next LT Pro"/>
                        </a:rPr>
                        <a:t>14</a:t>
                      </a: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15</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16</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17</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18</a:t>
                      </a:r>
                    </a:p>
                  </a:txBody>
                  <a:tcPr marL="0" marR="0" marT="0" marB="0" anchor="b">
                    <a:solidFill>
                      <a:schemeClr val="bg1">
                        <a:lumMod val="85000"/>
                      </a:schemeClr>
                    </a:solidFill>
                  </a:tcPr>
                </a:tc>
                <a:extLst>
                  <a:ext uri="{0D108BD9-81ED-4DB2-BD59-A6C34878D82A}">
                    <a16:rowId xmlns:a16="http://schemas.microsoft.com/office/drawing/2014/main" val="3822283327"/>
                  </a:ext>
                </a:extLst>
              </a:tr>
              <a:tr h="45720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dirty="0">
                        <a:solidFill>
                          <a:srgbClr val="FF0000"/>
                        </a:solidFill>
                        <a:effectLst/>
                        <a:latin typeface="Avenir Next LT Pro" panose="020B0504020202020204" pitchFamily="34" charset="77"/>
                      </a:endParaRPr>
                    </a:p>
                  </a:txBody>
                  <a:tcPr marL="0" marR="0" marT="0" marB="0" anchor="b">
                    <a:solidFill>
                      <a:schemeClr val="bg1">
                        <a:lumMod val="95000"/>
                      </a:schemeClr>
                    </a:solidFill>
                  </a:tcPr>
                </a:tc>
                <a:tc>
                  <a:txBody>
                    <a:bodyPr/>
                    <a:lstStyle/>
                    <a:p>
                      <a:pPr algn="l" fontAlgn="b"/>
                      <a:endParaRPr lang="en-US" sz="900" b="0" i="0" u="none" strike="noStrike" dirty="0">
                        <a:solidFill>
                          <a:srgbClr val="000000"/>
                        </a:solidFill>
                        <a:effectLst/>
                        <a:latin typeface="Avenir Next LT Pro" panose="020B0504020202020204" pitchFamily="34" charset="77"/>
                      </a:endParaRPr>
                    </a:p>
                  </a:txBody>
                  <a:tcPr marL="0" marR="0" marT="0" marB="0" anchor="b">
                    <a:solidFill>
                      <a:schemeClr val="bg1">
                        <a:lumMod val="95000"/>
                      </a:schemeClr>
                    </a:solidFill>
                  </a:tcPr>
                </a:tc>
                <a:tc>
                  <a:txBody>
                    <a:bodyPr/>
                    <a:lstStyle/>
                    <a:p>
                      <a:pPr algn="l" fontAlgn="b"/>
                      <a:endParaRPr lang="en-US" sz="900" b="0" i="0" u="none" strike="noStrike" dirty="0">
                        <a:solidFill>
                          <a:srgbClr val="000000"/>
                        </a:solidFill>
                        <a:effectLst/>
                        <a:latin typeface="Avenir Next LT Pro" panose="020B0504020202020204" pitchFamily="34" charset="77"/>
                      </a:endParaRPr>
                    </a:p>
                  </a:txBody>
                  <a:tcPr marL="0" marR="0" marT="0" marB="0" anchor="b">
                    <a:solidFill>
                      <a:schemeClr val="bg1">
                        <a:lumMod val="95000"/>
                      </a:schemeClr>
                    </a:solidFill>
                  </a:tcPr>
                </a:tc>
                <a:tc>
                  <a:txBody>
                    <a:bodyPr/>
                    <a:lstStyle/>
                    <a:p>
                      <a:pPr algn="l" fontAlgn="b"/>
                      <a:endParaRPr lang="en-US" sz="900" b="0" i="0" u="none" strike="noStrike" dirty="0">
                        <a:solidFill>
                          <a:srgbClr val="002B4E"/>
                        </a:solidFill>
                        <a:effectLst/>
                        <a:latin typeface="Avenir Next LT Pro" panose="020B0504020202020204" pitchFamily="34" charset="77"/>
                      </a:endParaRPr>
                    </a:p>
                  </a:txBody>
                  <a:tcPr marL="0" marR="0" marT="0" marB="0" anchor="b">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1" i="0" u="none" strike="noStrike" dirty="0">
                          <a:solidFill>
                            <a:srgbClr val="FF0000"/>
                          </a:solidFill>
                          <a:effectLst/>
                          <a:latin typeface="Avenir Next LT Pro"/>
                        </a:rPr>
                        <a:t>Final Poster Resubmission</a:t>
                      </a:r>
                    </a:p>
                  </a:txBody>
                  <a:tcPr marL="0" marR="0" marT="0" marB="0" anchor="ctr">
                    <a:solidFill>
                      <a:schemeClr val="tx2">
                        <a:lumMod val="10000"/>
                        <a:lumOff val="90000"/>
                      </a:schemeClr>
                    </a:solidFill>
                  </a:tcPr>
                </a:tc>
                <a:extLst>
                  <a:ext uri="{0D108BD9-81ED-4DB2-BD59-A6C34878D82A}">
                    <a16:rowId xmlns:a16="http://schemas.microsoft.com/office/drawing/2014/main" val="450911790"/>
                  </a:ext>
                </a:extLst>
              </a:tr>
              <a:tr h="274320">
                <a:tc>
                  <a:txBody>
                    <a:bodyPr/>
                    <a:lstStyle/>
                    <a:p>
                      <a:pPr algn="r" fontAlgn="b"/>
                      <a:r>
                        <a:rPr lang="en-US" sz="900" b="1" i="0" u="none" strike="noStrike" dirty="0">
                          <a:solidFill>
                            <a:srgbClr val="000000"/>
                          </a:solidFill>
                          <a:effectLst/>
                          <a:latin typeface="Avenir Next LT Pro"/>
                        </a:rPr>
                        <a:t>21</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22</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23</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24</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25</a:t>
                      </a:r>
                    </a:p>
                  </a:txBody>
                  <a:tcPr marL="0" marR="0" marT="0" marB="0" anchor="b">
                    <a:solidFill>
                      <a:schemeClr val="bg1">
                        <a:lumMod val="85000"/>
                      </a:schemeClr>
                    </a:solidFill>
                  </a:tcPr>
                </a:tc>
                <a:extLst>
                  <a:ext uri="{0D108BD9-81ED-4DB2-BD59-A6C34878D82A}">
                    <a16:rowId xmlns:a16="http://schemas.microsoft.com/office/drawing/2014/main" val="383620004"/>
                  </a:ext>
                </a:extLst>
              </a:tr>
              <a:tr h="457200">
                <a:tc>
                  <a:txBody>
                    <a:bodyPr/>
                    <a:lstStyle/>
                    <a:p>
                      <a:pPr algn="l" fontAlgn="b"/>
                      <a:endParaRPr lang="en-US" sz="900" b="0" i="0" u="none" strike="noStrike">
                        <a:solidFill>
                          <a:srgbClr val="FF0000"/>
                        </a:solidFill>
                        <a:effectLst/>
                        <a:latin typeface="Avenir Next LT Pro" panose="020B0504020202020204" pitchFamily="34" charset="77"/>
                      </a:endParaRPr>
                    </a:p>
                  </a:txBody>
                  <a:tcPr marL="0" marR="0" marT="0" marB="0" anchor="b">
                    <a:solidFill>
                      <a:schemeClr val="bg1">
                        <a:lumMod val="95000"/>
                      </a:schemeClr>
                    </a:solidFill>
                  </a:tcPr>
                </a:tc>
                <a:tc>
                  <a:txBody>
                    <a:bodyPr/>
                    <a:lstStyle/>
                    <a:p>
                      <a:pPr algn="l" fontAlgn="b"/>
                      <a:endParaRPr lang="en-US" sz="900" b="0" i="0" u="none" strike="noStrike" dirty="0">
                        <a:solidFill>
                          <a:srgbClr val="000000"/>
                        </a:solidFill>
                        <a:effectLst/>
                        <a:latin typeface="Avenir Next LT Pro" panose="020B0504020202020204" pitchFamily="34" charset="77"/>
                      </a:endParaRPr>
                    </a:p>
                  </a:txBody>
                  <a:tcPr marL="0" marR="0" marT="0" marB="0" anchor="b">
                    <a:solidFill>
                      <a:schemeClr val="bg1">
                        <a:lumMod val="95000"/>
                      </a:schemeClr>
                    </a:solidFill>
                  </a:tcPr>
                </a:tc>
                <a:tc>
                  <a:txBody>
                    <a:bodyPr/>
                    <a:lstStyle/>
                    <a:p>
                      <a:pPr algn="ctr" fontAlgn="b"/>
                      <a:endParaRPr lang="en-US" sz="900" b="0" i="0" u="none" strike="noStrike" dirty="0">
                        <a:solidFill>
                          <a:schemeClr val="tx1"/>
                        </a:solidFill>
                        <a:effectLst/>
                        <a:latin typeface="Avenir Next LT Pro"/>
                      </a:endParaRPr>
                    </a:p>
                  </a:txBody>
                  <a:tcPr marL="0" marR="0" marT="0" marB="0" anchor="ctr">
                    <a:solidFill>
                      <a:schemeClr val="bg1">
                        <a:lumMod val="95000"/>
                      </a:schemeClr>
                    </a:solidFill>
                  </a:tcPr>
                </a:tc>
                <a:tc>
                  <a:txBody>
                    <a:bodyPr/>
                    <a:lstStyle/>
                    <a:p>
                      <a:pPr algn="ctr" fontAlgn="b"/>
                      <a:endParaRPr lang="en-US" sz="900" b="0" i="0" u="none" strike="noStrike">
                        <a:solidFill>
                          <a:schemeClr val="tx1"/>
                        </a:solidFill>
                        <a:effectLst/>
                        <a:latin typeface="Avenir Next LT Pro" panose="020B0504020202020204" pitchFamily="34" charset="77"/>
                      </a:endParaRPr>
                    </a:p>
                  </a:txBody>
                  <a:tcPr marL="0" marR="0" marT="0" marB="0" anchor="b">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chemeClr val="tx1"/>
                          </a:solidFill>
                          <a:effectLst/>
                          <a:latin typeface="Avenir Next LT Pro"/>
                        </a:rPr>
                        <a:t>Poster Schedule Delivered</a:t>
                      </a:r>
                    </a:p>
                  </a:txBody>
                  <a:tcPr marL="0" marR="0" marT="0" marB="0" anchor="ctr">
                    <a:solidFill>
                      <a:schemeClr val="tx2">
                        <a:lumMod val="10000"/>
                        <a:lumOff val="90000"/>
                      </a:schemeClr>
                    </a:solidFill>
                  </a:tcPr>
                </a:tc>
                <a:extLst>
                  <a:ext uri="{0D108BD9-81ED-4DB2-BD59-A6C34878D82A}">
                    <a16:rowId xmlns:a16="http://schemas.microsoft.com/office/drawing/2014/main" val="786059274"/>
                  </a:ext>
                </a:extLst>
              </a:tr>
              <a:tr h="274320">
                <a:tc>
                  <a:txBody>
                    <a:bodyPr/>
                    <a:lstStyle/>
                    <a:p>
                      <a:pPr algn="r" fontAlgn="b"/>
                      <a:r>
                        <a:rPr lang="en-US" sz="900" b="1" i="0" u="none" strike="noStrike" dirty="0">
                          <a:solidFill>
                            <a:srgbClr val="000000"/>
                          </a:solidFill>
                          <a:effectLst/>
                          <a:latin typeface="Avenir Next LT Pro"/>
                        </a:rPr>
                        <a:t>28</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29</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30</a:t>
                      </a:r>
                    </a:p>
                  </a:txBody>
                  <a:tcPr marL="0" marR="0" marT="0" marB="0" anchor="b">
                    <a:solidFill>
                      <a:schemeClr val="bg1">
                        <a:lumMod val="85000"/>
                      </a:schemeClr>
                    </a:solidFill>
                  </a:tcPr>
                </a:tc>
                <a:tc>
                  <a:txBody>
                    <a:bodyPr/>
                    <a:lstStyle/>
                    <a:p>
                      <a:pPr algn="r" fontAlgn="b"/>
                      <a:endParaRPr lang="en-US" sz="900" b="1" i="0" u="none" strike="noStrike">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endParaRPr lang="en-US" sz="900" b="1" i="0" u="none" strike="noStrike">
                        <a:solidFill>
                          <a:srgbClr val="000000"/>
                        </a:solidFill>
                        <a:effectLst/>
                        <a:latin typeface="Avenir Next LT Pro"/>
                      </a:endParaRPr>
                    </a:p>
                  </a:txBody>
                  <a:tcPr marL="0" marR="0" marT="0" marB="0" anchor="b">
                    <a:solidFill>
                      <a:schemeClr val="bg1">
                        <a:lumMod val="85000"/>
                      </a:schemeClr>
                    </a:solidFill>
                  </a:tcPr>
                </a:tc>
                <a:extLst>
                  <a:ext uri="{0D108BD9-81ED-4DB2-BD59-A6C34878D82A}">
                    <a16:rowId xmlns:a16="http://schemas.microsoft.com/office/drawing/2014/main" val="487197143"/>
                  </a:ext>
                </a:extLst>
              </a:tr>
              <a:tr h="45720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i="1" u="none" strike="noStrike">
                        <a:effectLst/>
                        <a:highlight>
                          <a:srgbClr val="FFFF00"/>
                        </a:highlight>
                        <a:latin typeface="Avenir Next LT Pro"/>
                      </a:endParaRPr>
                    </a:p>
                  </a:txBody>
                  <a:tcPr marL="0" marR="0" marT="0" marB="0" anchor="b">
                    <a:solidFill>
                      <a:schemeClr val="bg1">
                        <a:lumMod val="95000"/>
                      </a:schemeClr>
                    </a:solidFill>
                  </a:tcPr>
                </a:tc>
                <a:tc>
                  <a:txBody>
                    <a:bodyPr/>
                    <a:lstStyle/>
                    <a:p>
                      <a:pPr algn="l" fontAlgn="b"/>
                      <a:endParaRPr lang="en-US" sz="900" b="0" i="0" u="none" strike="noStrike" dirty="0">
                        <a:solidFill>
                          <a:srgbClr val="000000"/>
                        </a:solidFill>
                        <a:effectLst/>
                        <a:latin typeface="Avenir Next LT Pro"/>
                      </a:endParaRPr>
                    </a:p>
                  </a:txBody>
                  <a:tcPr marL="0" marR="0" marT="0" marB="0" anchor="b">
                    <a:solidFill>
                      <a:schemeClr val="bg1">
                        <a:lumMod val="95000"/>
                      </a:schemeClr>
                    </a:solidFill>
                  </a:tcPr>
                </a:tc>
                <a:tc>
                  <a:txBody>
                    <a:bodyPr/>
                    <a:lstStyle/>
                    <a:p>
                      <a:pPr algn="l" fontAlgn="b"/>
                      <a:endParaRPr lang="en-US" sz="900" b="0" i="0" u="none" strike="noStrike">
                        <a:solidFill>
                          <a:srgbClr val="000000"/>
                        </a:solidFill>
                        <a:effectLst/>
                        <a:latin typeface="Avenir Next LT Pro"/>
                      </a:endParaRPr>
                    </a:p>
                  </a:txBody>
                  <a:tcPr marL="0" marR="0" marT="0" marB="0" anchor="b">
                    <a:solidFill>
                      <a:schemeClr val="bg1">
                        <a:lumMod val="95000"/>
                      </a:schemeClr>
                    </a:solidFill>
                  </a:tcPr>
                </a:tc>
                <a:tc>
                  <a:txBody>
                    <a:bodyPr/>
                    <a:lstStyle/>
                    <a:p>
                      <a:pPr algn="l" fontAlgn="b"/>
                      <a:endParaRPr lang="en-US" sz="900" b="0" i="0" u="none" strike="noStrike" dirty="0">
                        <a:solidFill>
                          <a:srgbClr val="000000"/>
                        </a:solidFill>
                        <a:effectLst/>
                        <a:latin typeface="Avenir Next LT Pro"/>
                      </a:endParaRPr>
                    </a:p>
                  </a:txBody>
                  <a:tcPr marL="0" marR="0" marT="0" marB="0" anchor="b">
                    <a:solidFill>
                      <a:schemeClr val="bg1">
                        <a:lumMod val="95000"/>
                      </a:schemeClr>
                    </a:solidFill>
                  </a:tcPr>
                </a:tc>
                <a:tc>
                  <a:txBody>
                    <a:bodyPr/>
                    <a:lstStyle/>
                    <a:p>
                      <a:pPr algn="l" fontAlgn="b"/>
                      <a:endParaRPr lang="en-US" sz="900" b="0" i="0" u="none" strike="noStrike" dirty="0">
                        <a:solidFill>
                          <a:srgbClr val="000000"/>
                        </a:solidFill>
                        <a:effectLst/>
                        <a:latin typeface="Avenir Next LT Pro"/>
                      </a:endParaRPr>
                    </a:p>
                  </a:txBody>
                  <a:tcPr marL="0" marR="0" marT="0" marB="0" anchor="b">
                    <a:solidFill>
                      <a:schemeClr val="bg1">
                        <a:lumMod val="95000"/>
                      </a:schemeClr>
                    </a:solidFill>
                  </a:tcPr>
                </a:tc>
                <a:extLst>
                  <a:ext uri="{0D108BD9-81ED-4DB2-BD59-A6C34878D82A}">
                    <a16:rowId xmlns:a16="http://schemas.microsoft.com/office/drawing/2014/main" val="766694840"/>
                  </a:ext>
                </a:extLst>
              </a:tr>
            </a:tbl>
          </a:graphicData>
        </a:graphic>
      </p:graphicFrame>
      <p:graphicFrame>
        <p:nvGraphicFramePr>
          <p:cNvPr id="5" name="Table 4">
            <a:extLst>
              <a:ext uri="{FF2B5EF4-FFF2-40B4-BE49-F238E27FC236}">
                <a16:creationId xmlns:a16="http://schemas.microsoft.com/office/drawing/2014/main" id="{D746F278-E3F9-86F6-7946-80E3F9382CC5}"/>
              </a:ext>
            </a:extLst>
          </p:cNvPr>
          <p:cNvGraphicFramePr>
            <a:graphicFrameLocks noGrp="1"/>
          </p:cNvGraphicFramePr>
          <p:nvPr>
            <p:extLst>
              <p:ext uri="{D42A27DB-BD31-4B8C-83A1-F6EECF244321}">
                <p14:modId xmlns:p14="http://schemas.microsoft.com/office/powerpoint/2010/main" val="2199381710"/>
              </p:ext>
            </p:extLst>
          </p:nvPr>
        </p:nvGraphicFramePr>
        <p:xfrm>
          <a:off x="419703" y="1242480"/>
          <a:ext cx="5466090" cy="4389120"/>
        </p:xfrm>
        <a:graphic>
          <a:graphicData uri="http://schemas.openxmlformats.org/drawingml/2006/table">
            <a:tbl>
              <a:tblPr>
                <a:tableStyleId>{5C22544A-7EE6-4342-B048-85BDC9FD1C3A}</a:tableStyleId>
              </a:tblPr>
              <a:tblGrid>
                <a:gridCol w="1093218">
                  <a:extLst>
                    <a:ext uri="{9D8B030D-6E8A-4147-A177-3AD203B41FA5}">
                      <a16:colId xmlns:a16="http://schemas.microsoft.com/office/drawing/2014/main" val="2348890700"/>
                    </a:ext>
                  </a:extLst>
                </a:gridCol>
                <a:gridCol w="1093218">
                  <a:extLst>
                    <a:ext uri="{9D8B030D-6E8A-4147-A177-3AD203B41FA5}">
                      <a16:colId xmlns:a16="http://schemas.microsoft.com/office/drawing/2014/main" val="4272326404"/>
                    </a:ext>
                  </a:extLst>
                </a:gridCol>
                <a:gridCol w="1093218">
                  <a:extLst>
                    <a:ext uri="{9D8B030D-6E8A-4147-A177-3AD203B41FA5}">
                      <a16:colId xmlns:a16="http://schemas.microsoft.com/office/drawing/2014/main" val="348453051"/>
                    </a:ext>
                  </a:extLst>
                </a:gridCol>
                <a:gridCol w="1093218">
                  <a:extLst>
                    <a:ext uri="{9D8B030D-6E8A-4147-A177-3AD203B41FA5}">
                      <a16:colId xmlns:a16="http://schemas.microsoft.com/office/drawing/2014/main" val="585364981"/>
                    </a:ext>
                  </a:extLst>
                </a:gridCol>
                <a:gridCol w="1093218">
                  <a:extLst>
                    <a:ext uri="{9D8B030D-6E8A-4147-A177-3AD203B41FA5}">
                      <a16:colId xmlns:a16="http://schemas.microsoft.com/office/drawing/2014/main" val="3293034703"/>
                    </a:ext>
                  </a:extLst>
                </a:gridCol>
              </a:tblGrid>
              <a:tr h="457200">
                <a:tc gridSpan="5">
                  <a:txBody>
                    <a:bodyPr/>
                    <a:lstStyle/>
                    <a:p>
                      <a:pPr algn="ctr" fontAlgn="b"/>
                      <a:r>
                        <a:rPr lang="en-US" sz="1200" b="1" u="none" strike="noStrike" dirty="0">
                          <a:solidFill>
                            <a:schemeClr val="bg1"/>
                          </a:solidFill>
                          <a:effectLst/>
                          <a:latin typeface="Avenir Next LT Pro"/>
                        </a:rPr>
                        <a:t> </a:t>
                      </a:r>
                      <a:r>
                        <a:rPr lang="en-US" sz="2500" b="1" u="none" strike="noStrike" dirty="0">
                          <a:solidFill>
                            <a:schemeClr val="bg1"/>
                          </a:solidFill>
                          <a:effectLst/>
                          <a:latin typeface="Avenir Next LT Pro"/>
                        </a:rPr>
                        <a:t>August 2026</a:t>
                      </a:r>
                      <a:endParaRPr lang="en-US" sz="2500" b="1" i="0" u="none" strike="noStrike" dirty="0">
                        <a:solidFill>
                          <a:schemeClr val="bg1"/>
                        </a:solidFill>
                        <a:effectLst/>
                        <a:latin typeface="Avenir Next LT Pro"/>
                      </a:endParaRPr>
                    </a:p>
                  </a:txBody>
                  <a:tcPr marL="0" marR="0" marT="0" marB="0" anchor="ctr">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5228387"/>
                  </a:ext>
                </a:extLst>
              </a:tr>
              <a:tr h="274320">
                <a:tc>
                  <a:txBody>
                    <a:bodyPr/>
                    <a:lstStyle/>
                    <a:p>
                      <a:pPr algn="ctr" fontAlgn="b"/>
                      <a:r>
                        <a:rPr lang="en-US" sz="900" u="none" strike="noStrike">
                          <a:effectLst/>
                          <a:latin typeface="Avenir Next LT Pro"/>
                        </a:rPr>
                        <a:t>Monday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tc>
                  <a:txBody>
                    <a:bodyPr/>
                    <a:lstStyle/>
                    <a:p>
                      <a:pPr algn="ctr" fontAlgn="b"/>
                      <a:r>
                        <a:rPr lang="en-US" sz="900" u="none" strike="noStrike">
                          <a:effectLst/>
                          <a:latin typeface="Avenir Next LT Pro"/>
                        </a:rPr>
                        <a:t>Tuesday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tc>
                  <a:txBody>
                    <a:bodyPr/>
                    <a:lstStyle/>
                    <a:p>
                      <a:pPr algn="ctr" fontAlgn="b"/>
                      <a:r>
                        <a:rPr lang="en-US" sz="900" u="none" strike="noStrike">
                          <a:effectLst/>
                          <a:latin typeface="Avenir Next LT Pro"/>
                        </a:rPr>
                        <a:t>Wednesday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tc>
                  <a:txBody>
                    <a:bodyPr/>
                    <a:lstStyle/>
                    <a:p>
                      <a:pPr algn="ctr" fontAlgn="b"/>
                      <a:r>
                        <a:rPr lang="en-US" sz="900" u="none" strike="noStrike">
                          <a:effectLst/>
                          <a:latin typeface="Avenir Next LT Pro"/>
                        </a:rPr>
                        <a:t>Thursday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tc>
                  <a:txBody>
                    <a:bodyPr/>
                    <a:lstStyle/>
                    <a:p>
                      <a:pPr algn="ctr" fontAlgn="b"/>
                      <a:r>
                        <a:rPr lang="en-US" sz="900" u="none" strike="noStrike">
                          <a:effectLst/>
                          <a:latin typeface="Avenir Next LT Pro"/>
                        </a:rPr>
                        <a:t>Friday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extLst>
                  <a:ext uri="{0D108BD9-81ED-4DB2-BD59-A6C34878D82A}">
                    <a16:rowId xmlns:a16="http://schemas.microsoft.com/office/drawing/2014/main" val="2377886128"/>
                  </a:ext>
                </a:extLst>
              </a:tr>
              <a:tr h="274320">
                <a:tc>
                  <a:txBody>
                    <a:bodyPr/>
                    <a:lstStyle/>
                    <a:p>
                      <a:pPr algn="r" fontAlgn="b"/>
                      <a:r>
                        <a:rPr lang="en-US" sz="900" b="1" i="0" u="none" strike="noStrike" dirty="0">
                          <a:solidFill>
                            <a:srgbClr val="000000"/>
                          </a:solidFill>
                          <a:effectLst/>
                          <a:latin typeface="Avenir Next LT Pro"/>
                        </a:rPr>
                        <a:t>3</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4</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5</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6</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7</a:t>
                      </a:r>
                    </a:p>
                  </a:txBody>
                  <a:tcPr marL="0" marR="0" marT="0" marB="0" anchor="b">
                    <a:solidFill>
                      <a:schemeClr val="bg1">
                        <a:lumMod val="85000"/>
                      </a:schemeClr>
                    </a:solidFill>
                  </a:tcPr>
                </a:tc>
                <a:extLst>
                  <a:ext uri="{0D108BD9-81ED-4DB2-BD59-A6C34878D82A}">
                    <a16:rowId xmlns:a16="http://schemas.microsoft.com/office/drawing/2014/main" val="373198090"/>
                  </a:ext>
                </a:extLst>
              </a:tr>
              <a:tr h="457200">
                <a:tc>
                  <a:txBody>
                    <a:bodyPr/>
                    <a:lstStyle/>
                    <a:p>
                      <a:pPr algn="ctr" fontAlgn="b"/>
                      <a:r>
                        <a:rPr lang="en-US" sz="900" b="0" i="0" u="none" strike="noStrike" dirty="0">
                          <a:solidFill>
                            <a:srgbClr val="000000"/>
                          </a:solidFill>
                          <a:effectLst/>
                          <a:latin typeface="Avenir Next LT Pro"/>
                        </a:rPr>
                        <a:t>Poster Submission Opens</a:t>
                      </a:r>
                    </a:p>
                  </a:txBody>
                  <a:tcPr marL="0" marR="0" marT="0" marB="0" anchor="ctr">
                    <a:solidFill>
                      <a:schemeClr val="tx2">
                        <a:lumMod val="10000"/>
                        <a:lumOff val="90000"/>
                      </a:schemeClr>
                    </a:solidFill>
                  </a:tcPr>
                </a:tc>
                <a:tc>
                  <a:txBody>
                    <a:bodyPr/>
                    <a:lstStyle/>
                    <a:p>
                      <a:pPr algn="l" fontAlgn="b"/>
                      <a:endParaRPr lang="en-US" sz="900" b="0" i="0" u="none" strike="noStrike">
                        <a:solidFill>
                          <a:srgbClr val="000000"/>
                        </a:solidFill>
                        <a:effectLst/>
                        <a:latin typeface="Avenir Next LT Pro"/>
                      </a:endParaRPr>
                    </a:p>
                  </a:txBody>
                  <a:tcPr marL="0" marR="0" marT="0" marB="0" anchor="b">
                    <a:solidFill>
                      <a:schemeClr val="bg1">
                        <a:lumMod val="95000"/>
                      </a:schemeClr>
                    </a:solidFill>
                  </a:tcPr>
                </a:tc>
                <a:tc>
                  <a:txBody>
                    <a:bodyPr/>
                    <a:lstStyle/>
                    <a:p>
                      <a:pPr algn="l" fontAlgn="b"/>
                      <a:endParaRPr lang="en-US" sz="900" b="0" i="0" u="none" strike="noStrike" dirty="0">
                        <a:solidFill>
                          <a:srgbClr val="000000"/>
                        </a:solidFill>
                        <a:effectLst/>
                        <a:latin typeface="Avenir Next LT Pro"/>
                      </a:endParaRPr>
                    </a:p>
                  </a:txBody>
                  <a:tcPr marL="0" marR="0" marT="0" marB="0" anchor="b">
                    <a:solidFill>
                      <a:schemeClr val="bg1">
                        <a:lumMod val="95000"/>
                      </a:schemeClr>
                    </a:solidFill>
                  </a:tcPr>
                </a:tc>
                <a:tc>
                  <a:txBody>
                    <a:bodyPr/>
                    <a:lstStyle/>
                    <a:p>
                      <a:pPr algn="ctr" fontAlgn="b"/>
                      <a:endParaRPr lang="en-US" sz="900" b="0" i="0" u="none" strike="noStrike" dirty="0">
                        <a:solidFill>
                          <a:srgbClr val="000000"/>
                        </a:solidFill>
                        <a:effectLst/>
                        <a:latin typeface="Avenir Next LT Pro"/>
                      </a:endParaRPr>
                    </a:p>
                  </a:txBody>
                  <a:tcPr marL="0" marR="0" marT="0" marB="0" anchor="ctr">
                    <a:solidFill>
                      <a:schemeClr val="bg1">
                        <a:lumMod val="95000"/>
                      </a:schemeClr>
                    </a:solidFill>
                  </a:tcPr>
                </a:tc>
                <a:tc>
                  <a:txBody>
                    <a:bodyPr/>
                    <a:lstStyle/>
                    <a:p>
                      <a:pPr marL="0" marR="0" lvl="0" indent="0" algn="ctr" rtl="0" eaLnBrk="1" fontAlgn="b" latinLnBrk="0" hangingPunct="1">
                        <a:lnSpc>
                          <a:spcPct val="100000"/>
                        </a:lnSpc>
                        <a:spcBef>
                          <a:spcPts val="0"/>
                        </a:spcBef>
                        <a:spcAft>
                          <a:spcPts val="0"/>
                        </a:spcAft>
                        <a:buClrTx/>
                        <a:buSzTx/>
                        <a:buFontTx/>
                        <a:buNone/>
                      </a:pPr>
                      <a:endParaRPr lang="en-US" dirty="0"/>
                    </a:p>
                  </a:txBody>
                  <a:tcPr marL="0" marR="0" marT="0" marB="0" anchor="b">
                    <a:solidFill>
                      <a:schemeClr val="bg1">
                        <a:lumMod val="95000"/>
                      </a:schemeClr>
                    </a:solidFill>
                  </a:tcPr>
                </a:tc>
                <a:extLst>
                  <a:ext uri="{0D108BD9-81ED-4DB2-BD59-A6C34878D82A}">
                    <a16:rowId xmlns:a16="http://schemas.microsoft.com/office/drawing/2014/main" val="2177517216"/>
                  </a:ext>
                </a:extLst>
              </a:tr>
              <a:tr h="274320">
                <a:tc>
                  <a:txBody>
                    <a:bodyPr/>
                    <a:lstStyle/>
                    <a:p>
                      <a:pPr algn="r" fontAlgn="b"/>
                      <a:r>
                        <a:rPr lang="en-US" sz="900" b="1" u="none" strike="noStrike" dirty="0">
                          <a:effectLst/>
                          <a:latin typeface="Avenir Next LT Pro"/>
                        </a:rPr>
                        <a:t>10</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11</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12</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13</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14</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extLst>
                  <a:ext uri="{0D108BD9-81ED-4DB2-BD59-A6C34878D82A}">
                    <a16:rowId xmlns:a16="http://schemas.microsoft.com/office/drawing/2014/main" val="3225105422"/>
                  </a:ext>
                </a:extLst>
              </a:tr>
              <a:tr h="457200">
                <a:tc>
                  <a:txBody>
                    <a:bodyPr/>
                    <a:lstStyle/>
                    <a:p>
                      <a:pPr algn="l" fontAlgn="b"/>
                      <a:endParaRPr lang="en-US" sz="900" b="0" i="0" u="none" strike="noStrike" dirty="0">
                        <a:solidFill>
                          <a:srgbClr val="000000"/>
                        </a:solidFill>
                        <a:effectLst/>
                        <a:latin typeface="Avenir Next LT Pro"/>
                      </a:endParaRPr>
                    </a:p>
                  </a:txBody>
                  <a:tcPr marL="0" marR="0" marT="0" marB="0" anchor="b">
                    <a:solidFill>
                      <a:schemeClr val="bg1">
                        <a:lumMod val="95000"/>
                      </a:schemeClr>
                    </a:solidFill>
                  </a:tcPr>
                </a:tc>
                <a:tc>
                  <a:txBody>
                    <a:bodyPr/>
                    <a:lstStyle/>
                    <a:p>
                      <a:pPr algn="l" fontAlgn="b"/>
                      <a:endParaRPr lang="en-US" sz="900" b="0" i="0" u="none" strike="noStrike">
                        <a:solidFill>
                          <a:srgbClr val="000000"/>
                        </a:solidFill>
                        <a:effectLst/>
                        <a:latin typeface="Avenir Next LT Pro"/>
                      </a:endParaRPr>
                    </a:p>
                  </a:txBody>
                  <a:tcPr marL="0" marR="0" marT="0" marB="0" anchor="b">
                    <a:solidFill>
                      <a:schemeClr val="bg1">
                        <a:lumMod val="95000"/>
                      </a:schemeClr>
                    </a:solidFill>
                  </a:tcPr>
                </a:tc>
                <a:tc>
                  <a:txBody>
                    <a:bodyPr/>
                    <a:lstStyle/>
                    <a:p>
                      <a:pPr algn="ctr" fontAlgn="b"/>
                      <a:endParaRPr lang="en-US" sz="900" b="0" i="0" u="none" strike="noStrike" dirty="0">
                        <a:solidFill>
                          <a:srgbClr val="000000"/>
                        </a:solidFill>
                        <a:effectLst/>
                        <a:latin typeface="Avenir Next LT Pro"/>
                      </a:endParaRPr>
                    </a:p>
                  </a:txBody>
                  <a:tcPr marL="0" marR="0" marT="0" marB="0" anchor="ctr">
                    <a:solidFill>
                      <a:schemeClr val="bg1">
                        <a:lumMod val="95000"/>
                      </a:schemeClr>
                    </a:solidFill>
                  </a:tcPr>
                </a:tc>
                <a:tc>
                  <a:txBody>
                    <a:bodyPr/>
                    <a:lstStyle/>
                    <a:p>
                      <a:pPr algn="ctr" fontAlgn="b"/>
                      <a:endParaRPr lang="en-US" sz="900" b="0" i="0" u="none" strike="noStrike" dirty="0">
                        <a:solidFill>
                          <a:srgbClr val="000000"/>
                        </a:solidFill>
                        <a:effectLst/>
                        <a:latin typeface="Avenir Next LT Pro"/>
                      </a:endParaRPr>
                    </a:p>
                  </a:txBody>
                  <a:tcPr marL="0" marR="0" marT="0" marB="0" anchor="b">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1" i="0" u="none" strike="noStrike" dirty="0">
                        <a:solidFill>
                          <a:srgbClr val="FF0000"/>
                        </a:solidFill>
                        <a:effectLst/>
                        <a:latin typeface="Avenir Next LT Pro"/>
                      </a:endParaRPr>
                    </a:p>
                  </a:txBody>
                  <a:tcPr marL="0" marR="0" marT="0" marB="0" anchor="ctr">
                    <a:solidFill>
                      <a:schemeClr val="bg1">
                        <a:lumMod val="95000"/>
                      </a:schemeClr>
                    </a:solidFill>
                  </a:tcPr>
                </a:tc>
                <a:extLst>
                  <a:ext uri="{0D108BD9-81ED-4DB2-BD59-A6C34878D82A}">
                    <a16:rowId xmlns:a16="http://schemas.microsoft.com/office/drawing/2014/main" val="2657298854"/>
                  </a:ext>
                </a:extLst>
              </a:tr>
              <a:tr h="274320">
                <a:tc>
                  <a:txBody>
                    <a:bodyPr/>
                    <a:lstStyle/>
                    <a:p>
                      <a:pPr algn="r" fontAlgn="b"/>
                      <a:r>
                        <a:rPr lang="en-US" sz="900" b="1" u="none" strike="noStrike" dirty="0">
                          <a:effectLst/>
                          <a:latin typeface="Avenir Next LT Pro"/>
                        </a:rPr>
                        <a:t>17</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18</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19</a:t>
                      </a: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20</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21</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extLst>
                  <a:ext uri="{0D108BD9-81ED-4DB2-BD59-A6C34878D82A}">
                    <a16:rowId xmlns:a16="http://schemas.microsoft.com/office/drawing/2014/main" val="4207402126"/>
                  </a:ext>
                </a:extLst>
              </a:tr>
              <a:tr h="45720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a:solidFill>
                          <a:srgbClr val="000000"/>
                        </a:solidFill>
                        <a:effectLst/>
                        <a:latin typeface="Avenir Next LT Pro" panose="020B0504020202020204" pitchFamily="34" charset="77"/>
                      </a:endParaRPr>
                    </a:p>
                  </a:txBody>
                  <a:tcPr marL="0" marR="0" marT="0" marB="0" anchor="b">
                    <a:solidFill>
                      <a:schemeClr val="bg1">
                        <a:lumMod val="95000"/>
                      </a:schemeClr>
                    </a:solidFill>
                  </a:tcPr>
                </a:tc>
                <a:tc>
                  <a:txBody>
                    <a:bodyPr/>
                    <a:lstStyle/>
                    <a:p>
                      <a:pPr algn="l" fontAlgn="b"/>
                      <a:endParaRPr lang="en-US" sz="900" b="0" i="0" u="none" strike="noStrike">
                        <a:solidFill>
                          <a:srgbClr val="000000"/>
                        </a:solidFill>
                        <a:effectLst/>
                        <a:latin typeface="Avenir Next LT Pro"/>
                      </a:endParaRPr>
                    </a:p>
                  </a:txBody>
                  <a:tcPr marL="0" marR="0" marT="0" marB="0" anchor="b">
                    <a:solidFill>
                      <a:schemeClr val="bg1">
                        <a:lumMod val="95000"/>
                      </a:schemeClr>
                    </a:solidFill>
                  </a:tcPr>
                </a:tc>
                <a:tc>
                  <a:txBody>
                    <a:bodyPr/>
                    <a:lstStyle/>
                    <a:p>
                      <a:pPr algn="l" fontAlgn="b"/>
                      <a:endParaRPr lang="en-US" sz="900" b="0" i="0" u="none" strike="noStrike">
                        <a:solidFill>
                          <a:srgbClr val="000000"/>
                        </a:solidFill>
                        <a:effectLst/>
                        <a:latin typeface="Avenir Next LT Pro"/>
                      </a:endParaRPr>
                    </a:p>
                  </a:txBody>
                  <a:tcPr marL="0" marR="0" marT="0" marB="0" anchor="b">
                    <a:solidFill>
                      <a:schemeClr val="bg1">
                        <a:lumMod val="95000"/>
                      </a:schemeClr>
                    </a:solidFill>
                  </a:tcPr>
                </a:tc>
                <a:tc>
                  <a:txBody>
                    <a:bodyPr/>
                    <a:lstStyle/>
                    <a:p>
                      <a:pPr algn="l" fontAlgn="b"/>
                      <a:endParaRPr lang="en-US" sz="900" b="0" i="0" u="none" strike="noStrike">
                        <a:solidFill>
                          <a:srgbClr val="000000"/>
                        </a:solidFill>
                        <a:effectLst/>
                        <a:latin typeface="Avenir Next LT Pro"/>
                      </a:endParaRPr>
                    </a:p>
                  </a:txBody>
                  <a:tcPr marL="0" marR="0" marT="0" marB="0" anchor="b">
                    <a:solidFill>
                      <a:schemeClr val="bg1">
                        <a:lumMod val="95000"/>
                      </a:schemeClr>
                    </a:solidFill>
                  </a:tcPr>
                </a:tc>
                <a:tc>
                  <a:txBody>
                    <a:bodyPr/>
                    <a:lstStyle/>
                    <a:p>
                      <a:pPr algn="ctr" fontAlgn="b"/>
                      <a:endParaRPr lang="en-US" sz="900" b="1" i="0" u="none" strike="noStrike" dirty="0">
                        <a:solidFill>
                          <a:srgbClr val="000000"/>
                        </a:solidFill>
                        <a:effectLst/>
                        <a:latin typeface="Avenir Next LT Pro" panose="020B0504020202020204" pitchFamily="34" charset="77"/>
                      </a:endParaRPr>
                    </a:p>
                  </a:txBody>
                  <a:tcPr marL="0" marR="0" marT="0" marB="0" anchor="b">
                    <a:solidFill>
                      <a:schemeClr val="bg1">
                        <a:lumMod val="95000"/>
                      </a:schemeClr>
                    </a:solidFill>
                  </a:tcPr>
                </a:tc>
                <a:extLst>
                  <a:ext uri="{0D108BD9-81ED-4DB2-BD59-A6C34878D82A}">
                    <a16:rowId xmlns:a16="http://schemas.microsoft.com/office/drawing/2014/main" val="3559064119"/>
                  </a:ext>
                </a:extLst>
              </a:tr>
              <a:tr h="274320">
                <a:tc>
                  <a:txBody>
                    <a:bodyPr/>
                    <a:lstStyle/>
                    <a:p>
                      <a:pPr algn="r" fontAlgn="b"/>
                      <a:r>
                        <a:rPr lang="en-US" sz="900" b="1" u="none" strike="noStrike" dirty="0">
                          <a:effectLst/>
                          <a:latin typeface="Avenir Next LT Pro"/>
                        </a:rPr>
                        <a:t>24</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25</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26</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27</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u="none" strike="noStrike" dirty="0">
                          <a:effectLst/>
                          <a:latin typeface="Avenir Next LT Pro"/>
                        </a:rPr>
                        <a:t>28</a:t>
                      </a:r>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extLst>
                  <a:ext uri="{0D108BD9-81ED-4DB2-BD59-A6C34878D82A}">
                    <a16:rowId xmlns:a16="http://schemas.microsoft.com/office/drawing/2014/main" val="4293976599"/>
                  </a:ext>
                </a:extLst>
              </a:tr>
              <a:tr h="457200">
                <a:tc>
                  <a:txBody>
                    <a:bodyPr/>
                    <a:lstStyle/>
                    <a:p>
                      <a:pPr algn="l" fontAlgn="b"/>
                      <a:endParaRPr lang="en-US" sz="900" b="0" i="0" u="none" strike="noStrike">
                        <a:solidFill>
                          <a:srgbClr val="000000"/>
                        </a:solidFill>
                        <a:effectLst/>
                        <a:latin typeface="Avenir Next LT Pro"/>
                      </a:endParaRPr>
                    </a:p>
                  </a:txBody>
                  <a:tcPr marL="0" marR="0" marT="0" marB="0" anchor="b">
                    <a:solidFill>
                      <a:schemeClr val="bg1">
                        <a:lumMod val="95000"/>
                      </a:schemeClr>
                    </a:solidFill>
                  </a:tcPr>
                </a:tc>
                <a:tc>
                  <a:txBody>
                    <a:bodyPr/>
                    <a:lstStyle/>
                    <a:p>
                      <a:pPr algn="l" fontAlgn="b"/>
                      <a:endParaRPr lang="en-US" sz="900" b="0" i="0" u="none" strike="noStrike" dirty="0">
                        <a:solidFill>
                          <a:srgbClr val="000000"/>
                        </a:solidFill>
                        <a:effectLst/>
                        <a:latin typeface="Avenir Next LT Pro"/>
                      </a:endParaRPr>
                    </a:p>
                  </a:txBody>
                  <a:tcPr marL="0" marR="0" marT="0" marB="0" anchor="b">
                    <a:solidFill>
                      <a:schemeClr val="bg1">
                        <a:lumMod val="95000"/>
                      </a:schemeClr>
                    </a:solidFill>
                  </a:tcPr>
                </a:tc>
                <a:tc>
                  <a:txBody>
                    <a:bodyPr/>
                    <a:lstStyle/>
                    <a:p>
                      <a:pPr algn="ctr" fontAlgn="b"/>
                      <a:endParaRPr lang="en-US" sz="900" b="0" i="0" u="none" strike="noStrike" dirty="0">
                        <a:solidFill>
                          <a:srgbClr val="000000"/>
                        </a:solidFill>
                        <a:effectLst/>
                        <a:latin typeface="Avenir Next LT Pro"/>
                      </a:endParaRPr>
                    </a:p>
                  </a:txBody>
                  <a:tcPr marL="0" marR="0" marT="0" marB="0" anchor="ctr">
                    <a:solidFill>
                      <a:schemeClr val="bg1">
                        <a:lumMod val="95000"/>
                      </a:schemeClr>
                    </a:solidFill>
                  </a:tcPr>
                </a:tc>
                <a:tc>
                  <a:txBody>
                    <a:bodyPr/>
                    <a:lstStyle/>
                    <a:p>
                      <a:pPr algn="l" fontAlgn="b"/>
                      <a:endParaRPr lang="en-US" sz="900" b="0" i="0" u="none" strike="noStrike" dirty="0">
                        <a:solidFill>
                          <a:srgbClr val="000000"/>
                        </a:solidFill>
                        <a:effectLst/>
                        <a:latin typeface="Avenir Next LT Pro"/>
                      </a:endParaRPr>
                    </a:p>
                  </a:txBody>
                  <a:tcPr marL="0" marR="0" marT="0" marB="0" anchor="b">
                    <a:solidFill>
                      <a:schemeClr val="bg1">
                        <a:lumMod val="95000"/>
                      </a:schemeClr>
                    </a:solidFill>
                  </a:tcPr>
                </a:tc>
                <a:tc>
                  <a:txBody>
                    <a:bodyPr/>
                    <a:lstStyle/>
                    <a:p>
                      <a:pPr algn="ctr" fontAlgn="b"/>
                      <a:r>
                        <a:rPr lang="en-US" sz="900" b="1" u="none" strike="noStrike" dirty="0">
                          <a:solidFill>
                            <a:srgbClr val="FF0000"/>
                          </a:solidFill>
                          <a:effectLst/>
                          <a:latin typeface="Avenir Next LT Pro"/>
                        </a:rPr>
                        <a:t>Poster Deadline</a:t>
                      </a:r>
                      <a:r>
                        <a:rPr lang="en-US" sz="900" u="none" strike="noStrike" dirty="0">
                          <a:solidFill>
                            <a:srgbClr val="FF0000"/>
                          </a:solidFill>
                          <a:effectLst/>
                          <a:latin typeface="Avenir Next LT Pro"/>
                        </a:rPr>
                        <a:t> </a:t>
                      </a:r>
                      <a:endParaRPr lang="en-US" sz="900" b="0" i="0" u="none" strike="noStrike" dirty="0">
                        <a:solidFill>
                          <a:srgbClr val="FF0000"/>
                        </a:solidFill>
                        <a:effectLst/>
                        <a:latin typeface="Avenir Next LT Pro"/>
                      </a:endParaRPr>
                    </a:p>
                  </a:txBody>
                  <a:tcPr marL="0" marR="0" marT="0" marB="0" anchor="ctr">
                    <a:solidFill>
                      <a:schemeClr val="tx2">
                        <a:lumMod val="10000"/>
                        <a:lumOff val="90000"/>
                      </a:schemeClr>
                    </a:solidFill>
                  </a:tcPr>
                </a:tc>
                <a:extLst>
                  <a:ext uri="{0D108BD9-81ED-4DB2-BD59-A6C34878D82A}">
                    <a16:rowId xmlns:a16="http://schemas.microsoft.com/office/drawing/2014/main" val="871185436"/>
                  </a:ext>
                </a:extLst>
              </a:tr>
              <a:tr h="274320">
                <a:tc>
                  <a:txBody>
                    <a:bodyPr/>
                    <a:lstStyle/>
                    <a:p>
                      <a:pPr algn="r" fontAlgn="b"/>
                      <a:r>
                        <a:rPr lang="en-US" sz="900" b="1" i="0" u="none" strike="noStrike" dirty="0">
                          <a:solidFill>
                            <a:srgbClr val="000000"/>
                          </a:solidFill>
                          <a:effectLst/>
                          <a:latin typeface="Avenir Next LT Pro"/>
                        </a:rPr>
                        <a:t>31</a:t>
                      </a:r>
                    </a:p>
                  </a:txBody>
                  <a:tcPr marL="0" marR="0" marT="0" marB="0" anchor="b">
                    <a:solidFill>
                      <a:schemeClr val="bg1">
                        <a:lumMod val="85000"/>
                      </a:schemeClr>
                    </a:solidFill>
                  </a:tcPr>
                </a:tc>
                <a:tc>
                  <a:txBody>
                    <a:bodyPr/>
                    <a:lstStyle/>
                    <a:p>
                      <a:pPr algn="r" fontAlgn="b"/>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extLst>
                  <a:ext uri="{0D108BD9-81ED-4DB2-BD59-A6C34878D82A}">
                    <a16:rowId xmlns:a16="http://schemas.microsoft.com/office/drawing/2014/main" val="710761797"/>
                  </a:ext>
                </a:extLst>
              </a:tr>
              <a:tr h="457200">
                <a:tc>
                  <a:txBody>
                    <a:bodyPr/>
                    <a:lstStyle/>
                    <a:p>
                      <a:pPr algn="l" fontAlgn="b"/>
                      <a:endParaRPr lang="en-US" sz="900" b="0" i="0" u="none" strike="noStrike">
                        <a:solidFill>
                          <a:srgbClr val="000000"/>
                        </a:solidFill>
                        <a:effectLst/>
                        <a:latin typeface="Avenir Next LT Pro"/>
                      </a:endParaRPr>
                    </a:p>
                  </a:txBody>
                  <a:tcPr marL="0" marR="0" marT="0" marB="0" anchor="b">
                    <a:solidFill>
                      <a:schemeClr val="bg1">
                        <a:lumMod val="95000"/>
                      </a:schemeClr>
                    </a:solidFill>
                  </a:tcPr>
                </a:tc>
                <a:tc>
                  <a:txBody>
                    <a:bodyPr/>
                    <a:lstStyle/>
                    <a:p>
                      <a:pPr algn="l" fontAlgn="b"/>
                      <a:endParaRPr lang="en-US" sz="900" b="0" i="0" u="none" strike="noStrike" dirty="0">
                        <a:solidFill>
                          <a:srgbClr val="000000"/>
                        </a:solidFill>
                        <a:effectLst/>
                        <a:latin typeface="Avenir Next LT Pro"/>
                      </a:endParaRPr>
                    </a:p>
                  </a:txBody>
                  <a:tcPr marL="0" marR="0" marT="0" marB="0" anchor="b">
                    <a:solidFill>
                      <a:schemeClr val="bg1">
                        <a:lumMod val="95000"/>
                      </a:schemeClr>
                    </a:solidFill>
                  </a:tcPr>
                </a:tc>
                <a:tc>
                  <a:txBody>
                    <a:bodyPr/>
                    <a:lstStyle/>
                    <a:p>
                      <a:pPr algn="ctr" fontAlgn="b"/>
                      <a:endParaRPr lang="en-US" sz="900" b="0" i="0" u="none" strike="noStrike" dirty="0">
                        <a:solidFill>
                          <a:srgbClr val="000000"/>
                        </a:solidFill>
                        <a:effectLst/>
                        <a:latin typeface="Avenir Next LT Pro"/>
                      </a:endParaRPr>
                    </a:p>
                  </a:txBody>
                  <a:tcPr marL="0" marR="0" marT="0" marB="0" anchor="ctr">
                    <a:solidFill>
                      <a:schemeClr val="bg1">
                        <a:lumMod val="95000"/>
                      </a:schemeClr>
                    </a:solidFill>
                  </a:tcPr>
                </a:tc>
                <a:tc>
                  <a:txBody>
                    <a:bodyPr/>
                    <a:lstStyle/>
                    <a:p>
                      <a:pPr algn="l" fontAlgn="b"/>
                      <a:endParaRPr lang="en-US" sz="900" b="0" i="0" u="none" strike="noStrike" dirty="0">
                        <a:solidFill>
                          <a:srgbClr val="000000"/>
                        </a:solidFill>
                        <a:effectLst/>
                        <a:latin typeface="Avenir Next LT Pro"/>
                      </a:endParaRPr>
                    </a:p>
                  </a:txBody>
                  <a:tcPr marL="0" marR="0" marT="0" marB="0" anchor="b">
                    <a:solidFill>
                      <a:schemeClr val="bg1">
                        <a:lumMod val="95000"/>
                      </a:schemeClr>
                    </a:solidFill>
                  </a:tcPr>
                </a:tc>
                <a:tc>
                  <a:txBody>
                    <a:bodyPr/>
                    <a:lstStyle/>
                    <a:p>
                      <a:pPr algn="ctr" fontAlgn="b"/>
                      <a:endParaRPr lang="en-US" sz="900" b="0" i="0" u="none" strike="noStrike" dirty="0">
                        <a:solidFill>
                          <a:srgbClr val="FF0000"/>
                        </a:solidFill>
                        <a:effectLst/>
                        <a:latin typeface="Avenir Next LT Pro"/>
                      </a:endParaRPr>
                    </a:p>
                  </a:txBody>
                  <a:tcPr marL="0" marR="0" marT="0" marB="0" anchor="ctr">
                    <a:solidFill>
                      <a:schemeClr val="bg1">
                        <a:lumMod val="95000"/>
                      </a:schemeClr>
                    </a:solidFill>
                  </a:tcPr>
                </a:tc>
                <a:extLst>
                  <a:ext uri="{0D108BD9-81ED-4DB2-BD59-A6C34878D82A}">
                    <a16:rowId xmlns:a16="http://schemas.microsoft.com/office/drawing/2014/main" val="3182388505"/>
                  </a:ext>
                </a:extLst>
              </a:tr>
            </a:tbl>
          </a:graphicData>
        </a:graphic>
      </p:graphicFrame>
    </p:spTree>
    <p:extLst>
      <p:ext uri="{BB962C8B-B14F-4D97-AF65-F5344CB8AC3E}">
        <p14:creationId xmlns:p14="http://schemas.microsoft.com/office/powerpoint/2010/main" val="3710110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8E4AE-FA3A-90E0-8E0D-29EB271ED9F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86796BF-63B7-58EB-8471-5E079F911E22}"/>
              </a:ext>
            </a:extLst>
          </p:cNvPr>
          <p:cNvSpPr>
            <a:spLocks noGrp="1"/>
          </p:cNvSpPr>
          <p:nvPr>
            <p:ph type="body" sz="quarter" idx="10"/>
          </p:nvPr>
        </p:nvSpPr>
        <p:spPr/>
        <p:txBody>
          <a:bodyPr/>
          <a:lstStyle/>
          <a:p>
            <a:r>
              <a:rPr lang="en-US">
                <a:solidFill>
                  <a:srgbClr val="002B4E"/>
                </a:solidFill>
              </a:rPr>
              <a:t>Poster Timeline – Calendar View</a:t>
            </a:r>
          </a:p>
        </p:txBody>
      </p:sp>
      <p:graphicFrame>
        <p:nvGraphicFramePr>
          <p:cNvPr id="4" name="Table 3">
            <a:extLst>
              <a:ext uri="{FF2B5EF4-FFF2-40B4-BE49-F238E27FC236}">
                <a16:creationId xmlns:a16="http://schemas.microsoft.com/office/drawing/2014/main" id="{B8D07C9D-6FCE-5820-84C2-F7330C0701BE}"/>
              </a:ext>
            </a:extLst>
          </p:cNvPr>
          <p:cNvGraphicFramePr>
            <a:graphicFrameLocks noGrp="1"/>
          </p:cNvGraphicFramePr>
          <p:nvPr>
            <p:extLst>
              <p:ext uri="{D42A27DB-BD31-4B8C-83A1-F6EECF244321}">
                <p14:modId xmlns:p14="http://schemas.microsoft.com/office/powerpoint/2010/main" val="496854525"/>
              </p:ext>
            </p:extLst>
          </p:nvPr>
        </p:nvGraphicFramePr>
        <p:xfrm>
          <a:off x="3361945" y="1247406"/>
          <a:ext cx="5468110" cy="4389120"/>
        </p:xfrm>
        <a:graphic>
          <a:graphicData uri="http://schemas.openxmlformats.org/drawingml/2006/table">
            <a:tbl>
              <a:tblPr>
                <a:tableStyleId>{5C22544A-7EE6-4342-B048-85BDC9FD1C3A}</a:tableStyleId>
              </a:tblPr>
              <a:tblGrid>
                <a:gridCol w="1093622">
                  <a:extLst>
                    <a:ext uri="{9D8B030D-6E8A-4147-A177-3AD203B41FA5}">
                      <a16:colId xmlns:a16="http://schemas.microsoft.com/office/drawing/2014/main" val="61195857"/>
                    </a:ext>
                  </a:extLst>
                </a:gridCol>
                <a:gridCol w="1093622">
                  <a:extLst>
                    <a:ext uri="{9D8B030D-6E8A-4147-A177-3AD203B41FA5}">
                      <a16:colId xmlns:a16="http://schemas.microsoft.com/office/drawing/2014/main" val="2144471670"/>
                    </a:ext>
                  </a:extLst>
                </a:gridCol>
                <a:gridCol w="1093622">
                  <a:extLst>
                    <a:ext uri="{9D8B030D-6E8A-4147-A177-3AD203B41FA5}">
                      <a16:colId xmlns:a16="http://schemas.microsoft.com/office/drawing/2014/main" val="3283076258"/>
                    </a:ext>
                  </a:extLst>
                </a:gridCol>
                <a:gridCol w="1093622">
                  <a:extLst>
                    <a:ext uri="{9D8B030D-6E8A-4147-A177-3AD203B41FA5}">
                      <a16:colId xmlns:a16="http://schemas.microsoft.com/office/drawing/2014/main" val="637390507"/>
                    </a:ext>
                  </a:extLst>
                </a:gridCol>
                <a:gridCol w="1093622">
                  <a:extLst>
                    <a:ext uri="{9D8B030D-6E8A-4147-A177-3AD203B41FA5}">
                      <a16:colId xmlns:a16="http://schemas.microsoft.com/office/drawing/2014/main" val="542947497"/>
                    </a:ext>
                  </a:extLst>
                </a:gridCol>
              </a:tblGrid>
              <a:tr h="457200">
                <a:tc gridSpan="5">
                  <a:txBody>
                    <a:bodyPr/>
                    <a:lstStyle/>
                    <a:p>
                      <a:pPr algn="ctr" fontAlgn="b"/>
                      <a:r>
                        <a:rPr lang="en-US" sz="2500" b="1" u="none" strike="noStrike" dirty="0">
                          <a:solidFill>
                            <a:schemeClr val="bg1"/>
                          </a:solidFill>
                          <a:effectLst/>
                          <a:latin typeface="Avenir Next LT Pro"/>
                        </a:rPr>
                        <a:t> October 2026</a:t>
                      </a:r>
                      <a:endParaRPr lang="en-US" sz="2500" b="1" i="0" u="none" strike="noStrike" dirty="0">
                        <a:solidFill>
                          <a:schemeClr val="bg1"/>
                        </a:solidFill>
                        <a:effectLst/>
                        <a:latin typeface="Avenir Next LT Pro"/>
                      </a:endParaRPr>
                    </a:p>
                  </a:txBody>
                  <a:tcPr marL="0" marR="0" marT="0" marB="0" anchor="ctr">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8099028"/>
                  </a:ext>
                </a:extLst>
              </a:tr>
              <a:tr h="274320">
                <a:tc>
                  <a:txBody>
                    <a:bodyPr/>
                    <a:lstStyle/>
                    <a:p>
                      <a:pPr algn="ctr" fontAlgn="b"/>
                      <a:r>
                        <a:rPr lang="en-US" sz="900" u="none" strike="noStrike">
                          <a:effectLst/>
                          <a:latin typeface="Avenir Next LT Pro"/>
                        </a:rPr>
                        <a:t>Monday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tc>
                  <a:txBody>
                    <a:bodyPr/>
                    <a:lstStyle/>
                    <a:p>
                      <a:pPr algn="ctr" fontAlgn="b"/>
                      <a:r>
                        <a:rPr lang="en-US" sz="900" u="none" strike="noStrike">
                          <a:effectLst/>
                          <a:latin typeface="Avenir Next LT Pro"/>
                        </a:rPr>
                        <a:t>Tuesday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tc>
                  <a:txBody>
                    <a:bodyPr/>
                    <a:lstStyle/>
                    <a:p>
                      <a:pPr algn="ctr" fontAlgn="b"/>
                      <a:r>
                        <a:rPr lang="en-US" sz="900" u="none" strike="noStrike">
                          <a:effectLst/>
                          <a:latin typeface="Avenir Next LT Pro"/>
                        </a:rPr>
                        <a:t>Wednesday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tc>
                  <a:txBody>
                    <a:bodyPr/>
                    <a:lstStyle/>
                    <a:p>
                      <a:pPr algn="ctr" fontAlgn="b"/>
                      <a:r>
                        <a:rPr lang="en-US" sz="900" u="none" strike="noStrike">
                          <a:effectLst/>
                          <a:latin typeface="Avenir Next LT Pro"/>
                        </a:rPr>
                        <a:t>Thursday</a:t>
                      </a:r>
                      <a:endParaRPr lang="en-US" sz="900" b="1" i="0" u="none" strike="noStrike">
                        <a:solidFill>
                          <a:srgbClr val="FFFFFF"/>
                        </a:solidFill>
                        <a:effectLst/>
                        <a:latin typeface="Avenir Next LT Pro"/>
                      </a:endParaRPr>
                    </a:p>
                  </a:txBody>
                  <a:tcPr marL="0" marR="0" marT="0" marB="0" anchor="ctr">
                    <a:solidFill>
                      <a:schemeClr val="accent2">
                        <a:lumMod val="60000"/>
                        <a:lumOff val="40000"/>
                      </a:schemeClr>
                    </a:solidFill>
                  </a:tcPr>
                </a:tc>
                <a:tc>
                  <a:txBody>
                    <a:bodyPr/>
                    <a:lstStyle/>
                    <a:p>
                      <a:pPr algn="ctr" fontAlgn="b"/>
                      <a:r>
                        <a:rPr lang="en-US" sz="900" u="none" strike="noStrike" dirty="0">
                          <a:effectLst/>
                          <a:latin typeface="Avenir Next LT Pro"/>
                        </a:rPr>
                        <a:t>Friday</a:t>
                      </a:r>
                      <a:endParaRPr lang="en-US" sz="900" b="1" i="0" u="none" strike="noStrike" dirty="0">
                        <a:solidFill>
                          <a:srgbClr val="FFFFFF"/>
                        </a:solidFill>
                        <a:effectLst/>
                        <a:latin typeface="Avenir Next LT Pro"/>
                      </a:endParaRPr>
                    </a:p>
                  </a:txBody>
                  <a:tcPr marL="0" marR="0" marT="0" marB="0" anchor="ctr">
                    <a:solidFill>
                      <a:schemeClr val="accent2">
                        <a:lumMod val="60000"/>
                        <a:lumOff val="40000"/>
                      </a:schemeClr>
                    </a:solidFill>
                  </a:tcPr>
                </a:tc>
                <a:extLst>
                  <a:ext uri="{0D108BD9-81ED-4DB2-BD59-A6C34878D82A}">
                    <a16:rowId xmlns:a16="http://schemas.microsoft.com/office/drawing/2014/main" val="4190521391"/>
                  </a:ext>
                </a:extLst>
              </a:tr>
              <a:tr h="274320">
                <a:tc>
                  <a:txBody>
                    <a:bodyPr/>
                    <a:lstStyle/>
                    <a:p>
                      <a:pPr algn="r" fontAlgn="b"/>
                      <a:endParaRPr lang="en-US" sz="900" b="1" i="0" u="none" strike="noStrike">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endParaRPr lang="en-US" sz="900" b="1" i="0" u="none" strike="noStrike">
                        <a:solidFill>
                          <a:srgbClr val="000000"/>
                        </a:solidFill>
                        <a:effectLst/>
                        <a:latin typeface="Avenir Next LT Pro" panose="020B0504020202020204" pitchFamily="34" charset="77"/>
                      </a:endParaRPr>
                    </a:p>
                  </a:txBody>
                  <a:tcPr marL="0" marR="0" marT="0" marB="0" anchor="b">
                    <a:solidFill>
                      <a:schemeClr val="bg1">
                        <a:lumMod val="85000"/>
                      </a:schemeClr>
                    </a:solidFill>
                  </a:tcPr>
                </a:tc>
                <a:tc>
                  <a:txBody>
                    <a:bodyPr/>
                    <a:lstStyle/>
                    <a:p>
                      <a:pPr algn="r" fontAlgn="b"/>
                      <a:endParaRPr lang="en-US" sz="900" b="1" i="0" u="none" strike="noStrike" dirty="0">
                        <a:solidFill>
                          <a:srgbClr val="000000"/>
                        </a:solidFill>
                        <a:effectLst/>
                        <a:latin typeface="Avenir Next LT Pro"/>
                      </a:endParaRP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1</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2</a:t>
                      </a:r>
                    </a:p>
                  </a:txBody>
                  <a:tcPr marL="0" marR="0" marT="0" marB="0" anchor="b">
                    <a:solidFill>
                      <a:schemeClr val="bg1">
                        <a:lumMod val="85000"/>
                      </a:schemeClr>
                    </a:solidFill>
                  </a:tcPr>
                </a:tc>
                <a:extLst>
                  <a:ext uri="{0D108BD9-81ED-4DB2-BD59-A6C34878D82A}">
                    <a16:rowId xmlns:a16="http://schemas.microsoft.com/office/drawing/2014/main" val="339517116"/>
                  </a:ext>
                </a:extLst>
              </a:tr>
              <a:tr h="457200">
                <a:tc>
                  <a:txBody>
                    <a:bodyPr/>
                    <a:lstStyle/>
                    <a:p>
                      <a:pPr algn="l" fontAlgn="b"/>
                      <a:endParaRPr lang="en-US" sz="900" b="0" i="0" u="none" strike="noStrike" dirty="0">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algn="l" fontAlgn="b"/>
                      <a:endParaRPr lang="en-US" sz="900" b="0" i="0" u="none" strike="noStrike">
                        <a:solidFill>
                          <a:srgbClr val="000000"/>
                        </a:solidFill>
                        <a:effectLst/>
                        <a:latin typeface="Avenir Next LT Pro"/>
                      </a:endParaRPr>
                    </a:p>
                  </a:txBody>
                  <a:tcPr marL="0" marR="0" marT="0" marB="0" anchor="ctr">
                    <a:solidFill>
                      <a:schemeClr val="bg1">
                        <a:lumMod val="95000"/>
                      </a:schemeClr>
                    </a:solidFill>
                  </a:tcPr>
                </a:tc>
                <a:tc>
                  <a:txBody>
                    <a:bodyPr/>
                    <a:lstStyle/>
                    <a:p>
                      <a:pPr algn="l" fontAlgn="b"/>
                      <a:endParaRPr lang="en-US" sz="900" b="0" i="0" u="none" strike="noStrike">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algn="l" fontAlgn="b"/>
                      <a:endParaRPr lang="en-US" sz="900" b="0" i="0" u="none" strike="noStrike" dirty="0">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1" i="0" u="none" strike="noStrike" dirty="0">
                        <a:solidFill>
                          <a:srgbClr val="FF0000"/>
                        </a:solidFill>
                        <a:effectLst/>
                        <a:latin typeface="Avenir Next LT Pro"/>
                      </a:endParaRPr>
                    </a:p>
                  </a:txBody>
                  <a:tcPr marL="0" marR="0" marT="0" marB="0" anchor="ctr">
                    <a:solidFill>
                      <a:schemeClr val="bg1">
                        <a:lumMod val="95000"/>
                      </a:schemeClr>
                    </a:solidFill>
                  </a:tcPr>
                </a:tc>
                <a:extLst>
                  <a:ext uri="{0D108BD9-81ED-4DB2-BD59-A6C34878D82A}">
                    <a16:rowId xmlns:a16="http://schemas.microsoft.com/office/drawing/2014/main" val="1210278361"/>
                  </a:ext>
                </a:extLst>
              </a:tr>
              <a:tr h="274320">
                <a:tc>
                  <a:txBody>
                    <a:bodyPr/>
                    <a:lstStyle/>
                    <a:p>
                      <a:pPr algn="r" fontAlgn="b"/>
                      <a:r>
                        <a:rPr lang="en-US" sz="900" b="1" i="0" u="none" strike="noStrike" dirty="0">
                          <a:solidFill>
                            <a:srgbClr val="000000"/>
                          </a:solidFill>
                          <a:effectLst/>
                          <a:latin typeface="Avenir Next LT Pro"/>
                        </a:rPr>
                        <a:t>5</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6</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7</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8</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9</a:t>
                      </a:r>
                    </a:p>
                  </a:txBody>
                  <a:tcPr marL="0" marR="0" marT="0" marB="0" anchor="b">
                    <a:solidFill>
                      <a:schemeClr val="bg1">
                        <a:lumMod val="85000"/>
                      </a:schemeClr>
                    </a:solidFill>
                  </a:tcPr>
                </a:tc>
                <a:extLst>
                  <a:ext uri="{0D108BD9-81ED-4DB2-BD59-A6C34878D82A}">
                    <a16:rowId xmlns:a16="http://schemas.microsoft.com/office/drawing/2014/main" val="4281897089"/>
                  </a:ext>
                </a:extLst>
              </a:tr>
              <a:tr h="45720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1" u="none" strike="noStrike" dirty="0">
                        <a:solidFill>
                          <a:srgbClr val="000000"/>
                        </a:solidFill>
                        <a:effectLst/>
                        <a:highlight>
                          <a:srgbClr val="FFFF00"/>
                        </a:highlight>
                        <a:latin typeface="Avenir Next LT Pro"/>
                      </a:endParaRPr>
                    </a:p>
                  </a:txBody>
                  <a:tcPr marL="0" marR="0" marT="0" marB="0" anchor="ctr">
                    <a:solidFill>
                      <a:schemeClr val="bg1">
                        <a:lumMod val="95000"/>
                      </a:schemeClr>
                    </a:solidFill>
                  </a:tcPr>
                </a:tc>
                <a:tc>
                  <a:txBody>
                    <a:bodyPr/>
                    <a:lstStyle/>
                    <a:p>
                      <a:pPr algn="l" fontAlgn="b"/>
                      <a:endParaRPr lang="en-US" sz="900" b="0" i="0" u="none" strike="noStrike">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algn="ctr" fontAlgn="b"/>
                      <a:endParaRPr lang="en-US" sz="900" b="0" i="0" u="none" strike="noStrike" dirty="0">
                        <a:solidFill>
                          <a:srgbClr val="000000"/>
                        </a:solidFill>
                        <a:effectLst/>
                        <a:latin typeface="Avenir Next LT Pro"/>
                      </a:endParaRPr>
                    </a:p>
                  </a:txBody>
                  <a:tcPr marL="0" marR="0" marT="0" marB="0" anchor="ctr">
                    <a:solidFill>
                      <a:schemeClr val="bg1">
                        <a:lumMod val="95000"/>
                      </a:schemeClr>
                    </a:solidFill>
                  </a:tcPr>
                </a:tc>
                <a:tc>
                  <a:txBody>
                    <a:bodyPr/>
                    <a:lstStyle/>
                    <a:p>
                      <a:pPr algn="l" fontAlgn="b"/>
                      <a:endParaRPr lang="en-US" sz="900" b="0" i="0" u="none" strike="noStrike">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dirty="0">
                        <a:solidFill>
                          <a:srgbClr val="000000"/>
                        </a:solidFill>
                        <a:effectLst/>
                        <a:latin typeface="Avenir Next LT Pro"/>
                      </a:endParaRPr>
                    </a:p>
                  </a:txBody>
                  <a:tcPr marL="0" marR="0" marT="0" marB="0" anchor="ctr">
                    <a:solidFill>
                      <a:schemeClr val="bg1">
                        <a:lumMod val="95000"/>
                      </a:schemeClr>
                    </a:solidFill>
                  </a:tcPr>
                </a:tc>
                <a:extLst>
                  <a:ext uri="{0D108BD9-81ED-4DB2-BD59-A6C34878D82A}">
                    <a16:rowId xmlns:a16="http://schemas.microsoft.com/office/drawing/2014/main" val="1185303025"/>
                  </a:ext>
                </a:extLst>
              </a:tr>
              <a:tr h="274320">
                <a:tc>
                  <a:txBody>
                    <a:bodyPr/>
                    <a:lstStyle/>
                    <a:p>
                      <a:pPr algn="r" fontAlgn="b"/>
                      <a:r>
                        <a:rPr lang="en-US" sz="900" b="1" i="0" u="none" strike="noStrike" dirty="0">
                          <a:solidFill>
                            <a:srgbClr val="000000"/>
                          </a:solidFill>
                          <a:effectLst/>
                          <a:latin typeface="Avenir Next LT Pro"/>
                        </a:rPr>
                        <a:t>12</a:t>
                      </a:r>
                    </a:p>
                  </a:txBody>
                  <a:tcPr marL="0" marR="0" marT="0" marB="0" anchor="ctr">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13</a:t>
                      </a:r>
                    </a:p>
                  </a:txBody>
                  <a:tcPr marL="0" marR="0" marT="0" marB="0" anchor="ctr">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14</a:t>
                      </a:r>
                    </a:p>
                  </a:txBody>
                  <a:tcPr marL="0" marR="0" marT="0" marB="0" anchor="ctr">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15</a:t>
                      </a:r>
                    </a:p>
                  </a:txBody>
                  <a:tcPr marL="0" marR="0" marT="0" marB="0" anchor="ctr">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16</a:t>
                      </a:r>
                    </a:p>
                  </a:txBody>
                  <a:tcPr marL="0" marR="0" marT="0" marB="0" anchor="ctr">
                    <a:solidFill>
                      <a:schemeClr val="bg1">
                        <a:lumMod val="85000"/>
                      </a:schemeClr>
                    </a:solidFill>
                  </a:tcPr>
                </a:tc>
                <a:extLst>
                  <a:ext uri="{0D108BD9-81ED-4DB2-BD59-A6C34878D82A}">
                    <a16:rowId xmlns:a16="http://schemas.microsoft.com/office/drawing/2014/main" val="99770662"/>
                  </a:ext>
                </a:extLst>
              </a:tr>
              <a:tr h="457200">
                <a:tc>
                  <a:txBody>
                    <a:bodyPr/>
                    <a:lstStyle/>
                    <a:p>
                      <a:pPr algn="ctr" fontAlgn="b"/>
                      <a:r>
                        <a:rPr lang="en-US" sz="900" u="none" strike="noStrike">
                          <a:effectLst/>
                          <a:latin typeface="Avenir Next LT Pro"/>
                        </a:rPr>
                        <a:t>Indigenous People's Day </a:t>
                      </a:r>
                      <a:endParaRPr lang="en-US" sz="900" b="0" i="0" u="none" strike="noStrike">
                        <a:solidFill>
                          <a:srgbClr val="000000"/>
                        </a:solidFill>
                        <a:effectLst/>
                        <a:latin typeface="Avenir Next LT Pro"/>
                      </a:endParaRPr>
                    </a:p>
                  </a:txBody>
                  <a:tcPr marL="0" marR="0" marT="0" marB="0" anchor="ctr">
                    <a:solidFill>
                      <a:schemeClr val="accent6">
                        <a:lumMod val="20000"/>
                        <a:lumOff val="80000"/>
                      </a:schemeClr>
                    </a:solidFill>
                  </a:tcPr>
                </a:tc>
                <a:tc>
                  <a:txBody>
                    <a:bodyPr/>
                    <a:lstStyle/>
                    <a:p>
                      <a:pPr algn="l" fontAlgn="b"/>
                      <a:endParaRPr lang="en-US" sz="900" b="0" i="0" u="none" strike="noStrike">
                        <a:solidFill>
                          <a:srgbClr val="000000"/>
                        </a:solidFill>
                        <a:effectLst/>
                        <a:latin typeface="Avenir Next LT Pro"/>
                      </a:endParaRPr>
                    </a:p>
                  </a:txBody>
                  <a:tcPr marL="0"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1" i="0" u="none" strike="noStrike" dirty="0">
                        <a:solidFill>
                          <a:srgbClr val="FF0000"/>
                        </a:solidFill>
                        <a:effectLst/>
                        <a:latin typeface="Avenir Next LT Pro"/>
                      </a:endParaRPr>
                    </a:p>
                  </a:txBody>
                  <a:tcPr marL="0"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1" i="0" u="none" strike="noStrike" dirty="0">
                        <a:solidFill>
                          <a:srgbClr val="FF0000"/>
                        </a:solidFill>
                        <a:effectLst/>
                        <a:latin typeface="Avenir Next LT Pro"/>
                      </a:endParaRPr>
                    </a:p>
                  </a:txBody>
                  <a:tcPr marL="0"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1" i="0" u="none" strike="noStrike" dirty="0">
                        <a:solidFill>
                          <a:srgbClr val="FF0000"/>
                        </a:solidFill>
                        <a:effectLst/>
                        <a:latin typeface="Avenir Next LT Pro"/>
                      </a:endParaRPr>
                    </a:p>
                  </a:txBody>
                  <a:tcPr marL="0" marR="0" marT="0" marB="0" anchor="ctr">
                    <a:solidFill>
                      <a:schemeClr val="bg1">
                        <a:lumMod val="95000"/>
                      </a:schemeClr>
                    </a:solidFill>
                  </a:tcPr>
                </a:tc>
                <a:extLst>
                  <a:ext uri="{0D108BD9-81ED-4DB2-BD59-A6C34878D82A}">
                    <a16:rowId xmlns:a16="http://schemas.microsoft.com/office/drawing/2014/main" val="1974756880"/>
                  </a:ext>
                </a:extLst>
              </a:tr>
              <a:tr h="274320">
                <a:tc>
                  <a:txBody>
                    <a:bodyPr/>
                    <a:lstStyle/>
                    <a:p>
                      <a:pPr algn="r" fontAlgn="b"/>
                      <a:r>
                        <a:rPr lang="en-US" sz="900" b="1" i="0" u="none" strike="noStrike" dirty="0">
                          <a:solidFill>
                            <a:srgbClr val="000000"/>
                          </a:solidFill>
                          <a:effectLst/>
                          <a:latin typeface="Avenir Next LT Pro"/>
                        </a:rPr>
                        <a:t>19</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20</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21</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22</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23</a:t>
                      </a:r>
                    </a:p>
                  </a:txBody>
                  <a:tcPr marL="0" marR="0" marT="0" marB="0" anchor="b">
                    <a:solidFill>
                      <a:schemeClr val="bg1">
                        <a:lumMod val="85000"/>
                      </a:schemeClr>
                    </a:solidFill>
                  </a:tcPr>
                </a:tc>
                <a:extLst>
                  <a:ext uri="{0D108BD9-81ED-4DB2-BD59-A6C34878D82A}">
                    <a16:rowId xmlns:a16="http://schemas.microsoft.com/office/drawing/2014/main" val="2508224344"/>
                  </a:ext>
                </a:extLst>
              </a:tr>
              <a:tr h="457200">
                <a:tc>
                  <a:txBody>
                    <a:bodyPr/>
                    <a:lstStyle/>
                    <a:p>
                      <a:pPr algn="l" fontAlgn="b"/>
                      <a:endParaRPr lang="en-US" sz="900" b="0" i="0" u="none" strike="noStrike" dirty="0">
                        <a:solidFill>
                          <a:srgbClr val="000000"/>
                        </a:solidFill>
                        <a:effectLst/>
                        <a:latin typeface="Avenir Next LT Pro"/>
                      </a:endParaRPr>
                    </a:p>
                  </a:txBody>
                  <a:tcPr marL="0" marR="0" marT="0" marB="0" anchor="ctr">
                    <a:solidFill>
                      <a:schemeClr val="bg1">
                        <a:lumMod val="95000"/>
                      </a:schemeClr>
                    </a:solidFill>
                  </a:tcPr>
                </a:tc>
                <a:tc>
                  <a:txBody>
                    <a:bodyPr/>
                    <a:lstStyle/>
                    <a:p>
                      <a:pPr algn="l" fontAlgn="b"/>
                      <a:endParaRPr lang="en-US" sz="900" b="0" i="0" u="none" strike="noStrike" dirty="0">
                        <a:solidFill>
                          <a:srgbClr val="000000"/>
                        </a:solidFill>
                        <a:effectLst/>
                        <a:latin typeface="Avenir Next LT Pro"/>
                      </a:endParaRPr>
                    </a:p>
                  </a:txBody>
                  <a:tcPr marL="0" marR="0" marT="0" marB="0" anchor="ctr">
                    <a:solidFill>
                      <a:schemeClr val="bg1">
                        <a:lumMod val="95000"/>
                      </a:schemeClr>
                    </a:solidFill>
                  </a:tcPr>
                </a:tc>
                <a:tc>
                  <a:txBody>
                    <a:bodyPr/>
                    <a:lstStyle/>
                    <a:p>
                      <a:pPr algn="ctr" fontAlgn="b"/>
                      <a:endParaRPr lang="en-US" sz="900" b="0" i="0" u="none" strike="noStrike" dirty="0">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algn="ctr" fontAlgn="b"/>
                      <a:endParaRPr lang="en-US" sz="900" b="0" i="0" u="none" strike="noStrike" dirty="0">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algn="ctr" fontAlgn="b"/>
                      <a:endParaRPr lang="en-US" sz="900" b="0" i="0" u="none" strike="noStrike" dirty="0">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extLst>
                  <a:ext uri="{0D108BD9-81ED-4DB2-BD59-A6C34878D82A}">
                    <a16:rowId xmlns:a16="http://schemas.microsoft.com/office/drawing/2014/main" val="3701711166"/>
                  </a:ext>
                </a:extLst>
              </a:tr>
              <a:tr h="274320">
                <a:tc>
                  <a:txBody>
                    <a:bodyPr/>
                    <a:lstStyle/>
                    <a:p>
                      <a:pPr algn="r" fontAlgn="b"/>
                      <a:r>
                        <a:rPr lang="en-US" sz="900" b="1" i="0" u="none" strike="noStrike" dirty="0">
                          <a:solidFill>
                            <a:srgbClr val="000000"/>
                          </a:solidFill>
                          <a:effectLst/>
                          <a:latin typeface="Avenir Next LT Pro"/>
                        </a:rPr>
                        <a:t>26</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27</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28</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29</a:t>
                      </a:r>
                    </a:p>
                  </a:txBody>
                  <a:tcPr marL="0" marR="0" marT="0" marB="0" anchor="b">
                    <a:solidFill>
                      <a:schemeClr val="bg1">
                        <a:lumMod val="85000"/>
                      </a:schemeClr>
                    </a:solidFill>
                  </a:tcPr>
                </a:tc>
                <a:tc>
                  <a:txBody>
                    <a:bodyPr/>
                    <a:lstStyle/>
                    <a:p>
                      <a:pPr algn="r" fontAlgn="b"/>
                      <a:r>
                        <a:rPr lang="en-US" sz="900" b="1" i="0" u="none" strike="noStrike" dirty="0">
                          <a:solidFill>
                            <a:srgbClr val="000000"/>
                          </a:solidFill>
                          <a:effectLst/>
                          <a:latin typeface="Avenir Next LT Pro"/>
                        </a:rPr>
                        <a:t>30</a:t>
                      </a:r>
                    </a:p>
                  </a:txBody>
                  <a:tcPr marL="0" marR="0" marT="0" marB="0" anchor="b">
                    <a:solidFill>
                      <a:schemeClr val="bg1">
                        <a:lumMod val="85000"/>
                      </a:schemeClr>
                    </a:solidFill>
                  </a:tcPr>
                </a:tc>
                <a:extLst>
                  <a:ext uri="{0D108BD9-81ED-4DB2-BD59-A6C34878D82A}">
                    <a16:rowId xmlns:a16="http://schemas.microsoft.com/office/drawing/2014/main" val="2272487758"/>
                  </a:ext>
                </a:extLst>
              </a:tr>
              <a:tr h="457200">
                <a:tc>
                  <a:txBody>
                    <a:bodyPr/>
                    <a:lstStyle/>
                    <a:p>
                      <a:pPr algn="l" fontAlgn="b"/>
                      <a:endParaRPr lang="en-US" sz="900" b="0" i="0" u="none" strike="noStrike">
                        <a:solidFill>
                          <a:srgbClr val="000000"/>
                        </a:solidFill>
                        <a:effectLst/>
                        <a:latin typeface="Avenir Next LT Pro"/>
                      </a:endParaRPr>
                    </a:p>
                  </a:txBody>
                  <a:tcPr marL="0" marR="0" marT="0" marB="0" anchor="ctr">
                    <a:solidFill>
                      <a:schemeClr val="bg1">
                        <a:lumMod val="95000"/>
                      </a:schemeClr>
                    </a:solidFill>
                  </a:tcPr>
                </a:tc>
                <a:tc>
                  <a:txBody>
                    <a:bodyPr/>
                    <a:lstStyle/>
                    <a:p>
                      <a:pPr algn="l" fontAlgn="b"/>
                      <a:endParaRPr lang="en-US" sz="900" b="0" i="0" u="none" strike="noStrike">
                        <a:solidFill>
                          <a:srgbClr val="000000"/>
                        </a:solidFill>
                        <a:effectLst/>
                        <a:latin typeface="Avenir Next LT Pro" panose="020B0504020202020204" pitchFamily="34" charset="77"/>
                      </a:endParaRPr>
                    </a:p>
                  </a:txBody>
                  <a:tcPr marL="0"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1" u="none" strike="noStrike" dirty="0">
                          <a:solidFill>
                            <a:srgbClr val="FF0000"/>
                          </a:solidFill>
                          <a:effectLst/>
                          <a:latin typeface="Avenir Next LT Pro"/>
                        </a:rPr>
                        <a:t>FALL SUMMIT</a:t>
                      </a:r>
                      <a:endParaRPr lang="en-US" sz="900" b="1" i="0" u="none" strike="noStrike" dirty="0">
                        <a:solidFill>
                          <a:srgbClr val="FF0000"/>
                        </a:solidFill>
                        <a:effectLst/>
                        <a:latin typeface="Avenir Next LT Pro"/>
                      </a:endParaRPr>
                    </a:p>
                  </a:txBody>
                  <a:tcPr marL="0" marR="0" marT="0" marB="0" anchor="ctr">
                    <a:solidFill>
                      <a:schemeClr val="accent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1" i="0" u="none" strike="noStrike" dirty="0">
                          <a:solidFill>
                            <a:srgbClr val="FF0000"/>
                          </a:solidFill>
                          <a:effectLst/>
                          <a:latin typeface="Avenir Next LT Pro"/>
                        </a:rPr>
                        <a:t>FALL SUMMIT</a:t>
                      </a:r>
                    </a:p>
                  </a:txBody>
                  <a:tcPr marL="0" marR="0" marT="0" marB="0" anchor="ctr">
                    <a:solidFill>
                      <a:schemeClr val="accent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1" i="0" u="none" strike="noStrike" dirty="0">
                          <a:solidFill>
                            <a:srgbClr val="FF0000"/>
                          </a:solidFill>
                          <a:effectLst/>
                          <a:latin typeface="Avenir Next LT Pro"/>
                        </a:rPr>
                        <a:t>FALL SUMMIT</a:t>
                      </a:r>
                    </a:p>
                  </a:txBody>
                  <a:tcPr marL="0" marR="0" marT="0" marB="0" anchor="ctr">
                    <a:solidFill>
                      <a:schemeClr val="accent2">
                        <a:lumMod val="20000"/>
                        <a:lumOff val="80000"/>
                      </a:schemeClr>
                    </a:solidFill>
                  </a:tcPr>
                </a:tc>
                <a:extLst>
                  <a:ext uri="{0D108BD9-81ED-4DB2-BD59-A6C34878D82A}">
                    <a16:rowId xmlns:a16="http://schemas.microsoft.com/office/drawing/2014/main" val="1913725259"/>
                  </a:ext>
                </a:extLst>
              </a:tr>
            </a:tbl>
          </a:graphicData>
        </a:graphic>
      </p:graphicFrame>
    </p:spTree>
    <p:extLst>
      <p:ext uri="{BB962C8B-B14F-4D97-AF65-F5344CB8AC3E}">
        <p14:creationId xmlns:p14="http://schemas.microsoft.com/office/powerpoint/2010/main" val="2973499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CA2D2-DE49-0CB4-B45B-553F7699162F}"/>
            </a:ext>
          </a:extLst>
        </p:cNvPr>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15CF726-0113-B5EB-68F3-9A23919337EC}"/>
              </a:ext>
            </a:extLst>
          </p:cNvPr>
          <p:cNvSpPr txBox="1">
            <a:spLocks/>
          </p:cNvSpPr>
          <p:nvPr/>
        </p:nvSpPr>
        <p:spPr>
          <a:xfrm>
            <a:off x="1592574" y="1200162"/>
            <a:ext cx="4341998" cy="312233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500" dirty="0">
                <a:latin typeface="Avenir Next LT Pro"/>
                <a:cs typeface="Arial"/>
              </a:rPr>
              <a:t>NCODA Poster Abstract</a:t>
            </a:r>
          </a:p>
          <a:p>
            <a:pPr marL="342900" indent="-342900">
              <a:buFont typeface="Arial" panose="020B0604020202020204" pitchFamily="34" charset="0"/>
              <a:buChar char="•"/>
            </a:pPr>
            <a:r>
              <a:rPr lang="en-US" sz="1500" kern="100" dirty="0">
                <a:latin typeface="Avenir Next LT Pro"/>
                <a:ea typeface="Aptos" panose="020B0004020202020204" pitchFamily="34" charset="0"/>
                <a:cs typeface="Arial"/>
              </a:rPr>
              <a:t>2026 Fall Summit</a:t>
            </a:r>
            <a:endParaRPr lang="en-US" sz="1500" kern="100" dirty="0">
              <a:latin typeface="Avenir Next LT Pro" panose="020B0504020202020204" pitchFamily="34" charset="77"/>
              <a:ea typeface="Aptos" panose="020B0004020202020204" pitchFamily="34" charset="0"/>
            </a:endParaRPr>
          </a:p>
          <a:p>
            <a:pPr marL="342900" indent="-342900">
              <a:buFont typeface="Arial" panose="020B0604020202020204" pitchFamily="34" charset="0"/>
              <a:buChar char="•"/>
            </a:pPr>
            <a:r>
              <a:rPr lang="en-US" sz="1500" kern="100" dirty="0">
                <a:latin typeface="Avenir Next LT Pro"/>
                <a:ea typeface="Aptos" panose="020B0004020202020204" pitchFamily="34" charset="0"/>
                <a:cs typeface="Arial"/>
              </a:rPr>
              <a:t>The Main Topic (e.g., Case Reports)</a:t>
            </a:r>
          </a:p>
          <a:p>
            <a:pPr marL="342900" indent="-342900">
              <a:buFont typeface="Arial" panose="020B0604020202020204" pitchFamily="34" charset="0"/>
              <a:buChar char="•"/>
            </a:pPr>
            <a:r>
              <a:rPr lang="en-US" sz="1500" kern="100" dirty="0">
                <a:latin typeface="Avenir Next LT Pro"/>
                <a:ea typeface="Aptos" panose="020B0004020202020204" pitchFamily="34" charset="0"/>
                <a:cs typeface="Arial"/>
              </a:rPr>
              <a:t>Name and Credentials | Institution, Organization, or University</a:t>
            </a:r>
          </a:p>
          <a:p>
            <a:pPr marL="342900" indent="-342900">
              <a:buFont typeface="Arial" panose="020B0604020202020204" pitchFamily="34" charset="0"/>
              <a:buChar char="•"/>
            </a:pPr>
            <a:r>
              <a:rPr lang="en-US" sz="1500" kern="100" dirty="0">
                <a:latin typeface="Avenir Next LT Pro"/>
                <a:ea typeface="Aptos" panose="020B0004020202020204" pitchFamily="34" charset="0"/>
                <a:cs typeface="Arial"/>
              </a:rPr>
              <a:t>Email</a:t>
            </a:r>
          </a:p>
          <a:p>
            <a:pPr marL="342900" indent="-342900">
              <a:buFont typeface="Arial" panose="020B0604020202020204" pitchFamily="34" charset="0"/>
              <a:buChar char="•"/>
            </a:pPr>
            <a:endParaRPr lang="en-US" sz="1500" dirty="0"/>
          </a:p>
        </p:txBody>
      </p:sp>
      <p:sp>
        <p:nvSpPr>
          <p:cNvPr id="2" name="Text Placeholder 1">
            <a:extLst>
              <a:ext uri="{FF2B5EF4-FFF2-40B4-BE49-F238E27FC236}">
                <a16:creationId xmlns:a16="http://schemas.microsoft.com/office/drawing/2014/main" id="{2FCA1DF3-6F6C-E585-D34B-A71CF4C767D6}"/>
              </a:ext>
            </a:extLst>
          </p:cNvPr>
          <p:cNvSpPr>
            <a:spLocks noGrp="1"/>
          </p:cNvSpPr>
          <p:nvPr>
            <p:ph type="body" sz="quarter" idx="4294967295"/>
          </p:nvPr>
        </p:nvSpPr>
        <p:spPr>
          <a:xfrm>
            <a:off x="676183" y="507268"/>
            <a:ext cx="5707829" cy="698500"/>
          </a:xfrm>
        </p:spPr>
        <p:txBody>
          <a:bodyPr>
            <a:normAutofit fontScale="92500"/>
          </a:bodyPr>
          <a:lstStyle/>
          <a:p>
            <a:pPr marL="233363" indent="0">
              <a:buNone/>
            </a:pPr>
            <a:r>
              <a:rPr lang="en-US" sz="4000" b="1">
                <a:solidFill>
                  <a:srgbClr val="002B4E"/>
                </a:solidFill>
              </a:rPr>
              <a:t>Abstract Requirements</a:t>
            </a:r>
          </a:p>
        </p:txBody>
      </p:sp>
      <p:sp>
        <p:nvSpPr>
          <p:cNvPr id="3" name="Content Placeholder 1">
            <a:extLst>
              <a:ext uri="{FF2B5EF4-FFF2-40B4-BE49-F238E27FC236}">
                <a16:creationId xmlns:a16="http://schemas.microsoft.com/office/drawing/2014/main" id="{12E5AA53-3CE7-6016-3991-DF7DEB0500A0}"/>
              </a:ext>
            </a:extLst>
          </p:cNvPr>
          <p:cNvSpPr txBox="1">
            <a:spLocks/>
          </p:cNvSpPr>
          <p:nvPr/>
        </p:nvSpPr>
        <p:spPr>
          <a:xfrm>
            <a:off x="1592574" y="3084253"/>
            <a:ext cx="4341998" cy="3122334"/>
          </a:xfrm>
          <a:prstGeom prst="rect">
            <a:avLst/>
          </a:prstGeom>
        </p:spPr>
        <p:txBody>
          <a:bodyPr lIns="91440" tIns="45720" rIns="91440" bIns="45720" anchor="t">
            <a:normAutofit/>
          </a:bodyPr>
          <a:lstStyle>
            <a:lvl1pPr marL="461963"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1500" dirty="0">
                <a:latin typeface="Avenir Next LT Pro"/>
              </a:rPr>
              <a:t>Title </a:t>
            </a:r>
            <a:r>
              <a:rPr lang="en-US" sz="1500" kern="100" dirty="0">
                <a:latin typeface="Avenir Next LT Pro"/>
                <a:ea typeface="Aptos" panose="020B0004020202020204" pitchFamily="34" charset="0"/>
              </a:rPr>
              <a:t>[≤25 words]</a:t>
            </a:r>
            <a:endParaRPr lang="en-US" sz="1500" dirty="0">
              <a:latin typeface="Avenir Next LT Pro"/>
            </a:endParaRPr>
          </a:p>
          <a:p>
            <a:pPr marL="342900" indent="-342900"/>
            <a:r>
              <a:rPr lang="en-US" sz="1500" dirty="0">
                <a:latin typeface="Avenir Next LT Pro"/>
              </a:rPr>
              <a:t>Learning Objectives [≤75 words]</a:t>
            </a:r>
            <a:endParaRPr lang="en-US" dirty="0"/>
          </a:p>
          <a:p>
            <a:pPr marL="342900" indent="-342900"/>
            <a:r>
              <a:rPr lang="en-US" sz="1500" kern="100" dirty="0">
                <a:latin typeface="Avenir Next LT Pro"/>
                <a:ea typeface="Aptos" panose="020B0004020202020204" pitchFamily="34" charset="0"/>
              </a:rPr>
              <a:t>Abstract [≤500 words]</a:t>
            </a:r>
            <a:endParaRPr lang="en-US" dirty="0"/>
          </a:p>
          <a:p>
            <a:pPr marL="342900" indent="-342900"/>
            <a:r>
              <a:rPr lang="en-US" sz="1500" kern="100" dirty="0">
                <a:latin typeface="Avenir Next LT Pro"/>
                <a:ea typeface="Aptos" panose="020B0004020202020204" pitchFamily="34" charset="0"/>
              </a:rPr>
              <a:t>Choose One Main Topic Below: </a:t>
            </a:r>
            <a:endParaRPr lang="en-US" dirty="0"/>
          </a:p>
          <a:p>
            <a:pPr marL="1543050" lvl="2" indent="-400050">
              <a:buFont typeface="+mj-lt"/>
              <a:buAutoNum type="romanUcPeriod"/>
            </a:pPr>
            <a:r>
              <a:rPr lang="en-US" sz="1500" kern="100" dirty="0">
                <a:latin typeface="Avenir Next LT Pro"/>
                <a:ea typeface="Aptos" panose="020B0004020202020204" pitchFamily="34" charset="0"/>
              </a:rPr>
              <a:t>Case Report</a:t>
            </a:r>
            <a:endParaRPr lang="en-US" sz="1500" kern="100" dirty="0">
              <a:ea typeface="Aptos" panose="020B0004020202020204" pitchFamily="34" charset="0"/>
            </a:endParaRPr>
          </a:p>
          <a:p>
            <a:pPr marL="1543050" lvl="2" indent="-400050">
              <a:buAutoNum type="romanUcPeriod"/>
            </a:pPr>
            <a:r>
              <a:rPr lang="en-US" sz="1500" kern="100" dirty="0">
                <a:latin typeface="Avenir Next LT Pro"/>
                <a:ea typeface="Aptos" panose="020B0004020202020204" pitchFamily="34" charset="0"/>
              </a:rPr>
              <a:t>Education/Training</a:t>
            </a:r>
            <a:endParaRPr lang="en-US" dirty="0"/>
          </a:p>
          <a:p>
            <a:pPr marL="1543050" lvl="2" indent="-400050">
              <a:buAutoNum type="romanUcPeriod"/>
            </a:pPr>
            <a:r>
              <a:rPr lang="en-US" sz="1500" kern="100" dirty="0">
                <a:latin typeface="Avenir Next LT Pro"/>
                <a:ea typeface="Aptos" panose="020B0004020202020204" pitchFamily="34" charset="0"/>
              </a:rPr>
              <a:t>Hot Topic</a:t>
            </a:r>
            <a:endParaRPr lang="en-US" dirty="0"/>
          </a:p>
          <a:p>
            <a:pPr marL="1543050" lvl="2" indent="-400050">
              <a:buAutoNum type="romanUcPeriod"/>
            </a:pPr>
            <a:r>
              <a:rPr lang="en-US" sz="1500" kern="100" dirty="0">
                <a:latin typeface="Avenir Next LT Pro"/>
                <a:ea typeface="Aptos" panose="020B0004020202020204" pitchFamily="34" charset="0"/>
              </a:rPr>
              <a:t>Original Research</a:t>
            </a:r>
            <a:endParaRPr lang="en-US" dirty="0"/>
          </a:p>
          <a:p>
            <a:pPr marL="1543050" lvl="2" indent="-400050">
              <a:buAutoNum type="romanUcPeriod"/>
            </a:pPr>
            <a:r>
              <a:rPr lang="en-US" sz="1500" kern="100" dirty="0">
                <a:latin typeface="Avenir Next LT Pro"/>
                <a:ea typeface="Aptos" panose="020B0004020202020204" pitchFamily="34" charset="0"/>
              </a:rPr>
              <a:t>Review</a:t>
            </a:r>
            <a:endParaRPr lang="en-US" sz="1500" kern="100" dirty="0">
              <a:ea typeface="Aptos" panose="020B0004020202020204" pitchFamily="34" charset="0"/>
            </a:endParaRPr>
          </a:p>
          <a:p>
            <a:pPr marL="342900" indent="-342900"/>
            <a:r>
              <a:rPr lang="en-US" sz="1500" kern="100" dirty="0">
                <a:latin typeface="Avenir Next LT Pro"/>
                <a:ea typeface="Aptos" panose="020B0004020202020204" pitchFamily="34" charset="0"/>
              </a:rPr>
              <a:t>References</a:t>
            </a:r>
            <a:endParaRPr lang="en-US" dirty="0"/>
          </a:p>
          <a:p>
            <a:pPr marL="342900" indent="-342900"/>
            <a:endParaRPr lang="en-US" dirty="0"/>
          </a:p>
        </p:txBody>
      </p:sp>
      <p:cxnSp>
        <p:nvCxnSpPr>
          <p:cNvPr id="6" name="Straight Connector 5">
            <a:extLst>
              <a:ext uri="{FF2B5EF4-FFF2-40B4-BE49-F238E27FC236}">
                <a16:creationId xmlns:a16="http://schemas.microsoft.com/office/drawing/2014/main" id="{02F8ACBC-A159-F10E-1A63-AC087E916B9C}"/>
              </a:ext>
            </a:extLst>
          </p:cNvPr>
          <p:cNvCxnSpPr>
            <a:cxnSpLocks/>
            <a:stCxn id="7" idx="0"/>
          </p:cNvCxnSpPr>
          <p:nvPr/>
        </p:nvCxnSpPr>
        <p:spPr>
          <a:xfrm>
            <a:off x="1456755" y="3012361"/>
            <a:ext cx="4477817" cy="1"/>
          </a:xfrm>
          <a:prstGeom prst="line">
            <a:avLst/>
          </a:prstGeom>
          <a:ln>
            <a:solidFill>
              <a:srgbClr val="002B4E"/>
            </a:solidFill>
          </a:ln>
        </p:spPr>
        <p:style>
          <a:lnRef idx="1">
            <a:schemeClr val="accent1"/>
          </a:lnRef>
          <a:fillRef idx="0">
            <a:schemeClr val="accent1"/>
          </a:fillRef>
          <a:effectRef idx="0">
            <a:schemeClr val="accent1"/>
          </a:effectRef>
          <a:fontRef idx="minor">
            <a:schemeClr val="tx1"/>
          </a:fontRef>
        </p:style>
      </p:cxnSp>
      <p:sp>
        <p:nvSpPr>
          <p:cNvPr id="7" name="Left Brace 6">
            <a:extLst>
              <a:ext uri="{FF2B5EF4-FFF2-40B4-BE49-F238E27FC236}">
                <a16:creationId xmlns:a16="http://schemas.microsoft.com/office/drawing/2014/main" id="{7B5DE847-F3D6-A3C4-3024-C6761C17D3AA}"/>
              </a:ext>
            </a:extLst>
          </p:cNvPr>
          <p:cNvSpPr/>
          <p:nvPr/>
        </p:nvSpPr>
        <p:spPr>
          <a:xfrm>
            <a:off x="1023172" y="3012361"/>
            <a:ext cx="433583" cy="2989121"/>
          </a:xfrm>
          <a:prstGeom prst="leftBrace">
            <a:avLst/>
          </a:prstGeom>
          <a:ln>
            <a:solidFill>
              <a:srgbClr val="002B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a:extLst>
              <a:ext uri="{FF2B5EF4-FFF2-40B4-BE49-F238E27FC236}">
                <a16:creationId xmlns:a16="http://schemas.microsoft.com/office/drawing/2014/main" id="{21B4B712-32FD-FA29-323A-5A7C9227FF3C}"/>
              </a:ext>
            </a:extLst>
          </p:cNvPr>
          <p:cNvSpPr/>
          <p:nvPr/>
        </p:nvSpPr>
        <p:spPr>
          <a:xfrm>
            <a:off x="1009920" y="1221732"/>
            <a:ext cx="433583" cy="1790630"/>
          </a:xfrm>
          <a:prstGeom prst="leftBrace">
            <a:avLst/>
          </a:prstGeom>
          <a:ln>
            <a:solidFill>
              <a:srgbClr val="002B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33604D99-6D0C-3065-C06B-0B2019FECFD4}"/>
              </a:ext>
            </a:extLst>
          </p:cNvPr>
          <p:cNvSpPr txBox="1"/>
          <p:nvPr/>
        </p:nvSpPr>
        <p:spPr>
          <a:xfrm rot="16200000">
            <a:off x="6796" y="1932379"/>
            <a:ext cx="1338775" cy="369332"/>
          </a:xfrm>
          <a:prstGeom prst="rect">
            <a:avLst/>
          </a:prstGeom>
          <a:noFill/>
        </p:spPr>
        <p:txBody>
          <a:bodyPr wrap="square" rtlCol="0">
            <a:spAutoFit/>
          </a:bodyPr>
          <a:lstStyle/>
          <a:p>
            <a:pPr algn="ctr"/>
            <a:r>
              <a:rPr lang="en-US" b="1">
                <a:latin typeface="Avenir Next LT Pro" panose="020B0504020202020204" pitchFamily="34" charset="77"/>
              </a:rPr>
              <a:t>Header</a:t>
            </a:r>
          </a:p>
        </p:txBody>
      </p:sp>
      <p:sp>
        <p:nvSpPr>
          <p:cNvPr id="10" name="TextBox 9">
            <a:extLst>
              <a:ext uri="{FF2B5EF4-FFF2-40B4-BE49-F238E27FC236}">
                <a16:creationId xmlns:a16="http://schemas.microsoft.com/office/drawing/2014/main" id="{311A6B5F-19BC-577A-5BF1-CD70937536C3}"/>
              </a:ext>
            </a:extLst>
          </p:cNvPr>
          <p:cNvSpPr txBox="1"/>
          <p:nvPr/>
        </p:nvSpPr>
        <p:spPr>
          <a:xfrm rot="16200000">
            <a:off x="119179" y="4322255"/>
            <a:ext cx="1338775" cy="369332"/>
          </a:xfrm>
          <a:prstGeom prst="rect">
            <a:avLst/>
          </a:prstGeom>
          <a:noFill/>
        </p:spPr>
        <p:txBody>
          <a:bodyPr wrap="square" rtlCol="0">
            <a:spAutoFit/>
          </a:bodyPr>
          <a:lstStyle/>
          <a:p>
            <a:pPr algn="ctr"/>
            <a:r>
              <a:rPr lang="en-US" b="1">
                <a:latin typeface="Avenir Next LT Pro" panose="020B0504020202020204" pitchFamily="34" charset="77"/>
              </a:rPr>
              <a:t>Body</a:t>
            </a:r>
          </a:p>
        </p:txBody>
      </p:sp>
      <p:graphicFrame>
        <p:nvGraphicFramePr>
          <p:cNvPr id="11" name="Diagram 10">
            <a:extLst>
              <a:ext uri="{FF2B5EF4-FFF2-40B4-BE49-F238E27FC236}">
                <a16:creationId xmlns:a16="http://schemas.microsoft.com/office/drawing/2014/main" id="{7E4C7204-04F8-E330-BC87-BC75407A8193}"/>
              </a:ext>
            </a:extLst>
          </p:cNvPr>
          <p:cNvGraphicFramePr/>
          <p:nvPr>
            <p:extLst>
              <p:ext uri="{D42A27DB-BD31-4B8C-83A1-F6EECF244321}">
                <p14:modId xmlns:p14="http://schemas.microsoft.com/office/powerpoint/2010/main" val="2427368732"/>
              </p:ext>
            </p:extLst>
          </p:nvPr>
        </p:nvGraphicFramePr>
        <p:xfrm>
          <a:off x="6533082" y="81416"/>
          <a:ext cx="5475890" cy="6306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 Placeholder 6">
            <a:extLst>
              <a:ext uri="{FF2B5EF4-FFF2-40B4-BE49-F238E27FC236}">
                <a16:creationId xmlns:a16="http://schemas.microsoft.com/office/drawing/2014/main" id="{BF4C0845-70C9-20C5-4C5A-807BDB0C1D0B}"/>
              </a:ext>
            </a:extLst>
          </p:cNvPr>
          <p:cNvSpPr txBox="1">
            <a:spLocks/>
          </p:cNvSpPr>
          <p:nvPr/>
        </p:nvSpPr>
        <p:spPr>
          <a:xfrm>
            <a:off x="1342264" y="6113079"/>
            <a:ext cx="7662299" cy="3307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000" dirty="0">
                <a:latin typeface="Avenir Next LT Pro" panose="020B0504020202020204" pitchFamily="34" charset="77"/>
              </a:rPr>
              <a:t>Your abstract should be labeled under one of the main topics (e.g., III – Hot Topic), but you may adjust the suggested subtitles (e.g., Service of Program/Background) to best suit your content. These subtitles should guide your writing and your abstract itself should be submitted in this structured format. Please note that tables and charts cannot be accommodated within abstracts.</a:t>
            </a:r>
          </a:p>
        </p:txBody>
      </p:sp>
    </p:spTree>
    <p:extLst>
      <p:ext uri="{BB962C8B-B14F-4D97-AF65-F5344CB8AC3E}">
        <p14:creationId xmlns:p14="http://schemas.microsoft.com/office/powerpoint/2010/main" val="4264523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64782-5BB7-F85F-C9A2-9A7FF721F5F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C389410-C97A-7CC3-11F2-E389C6F16C2F}"/>
              </a:ext>
            </a:extLst>
          </p:cNvPr>
          <p:cNvPicPr>
            <a:picLocks noChangeAspect="1"/>
          </p:cNvPicPr>
          <p:nvPr/>
        </p:nvPicPr>
        <p:blipFill>
          <a:blip r:embed="rId2"/>
          <a:stretch>
            <a:fillRect/>
          </a:stretch>
        </p:blipFill>
        <p:spPr>
          <a:xfrm>
            <a:off x="5947998" y="6367829"/>
            <a:ext cx="6245467" cy="489438"/>
          </a:xfrm>
          <a:prstGeom prst="rect">
            <a:avLst/>
          </a:prstGeom>
        </p:spPr>
      </p:pic>
      <p:sp>
        <p:nvSpPr>
          <p:cNvPr id="4" name="Title 2">
            <a:extLst>
              <a:ext uri="{FF2B5EF4-FFF2-40B4-BE49-F238E27FC236}">
                <a16:creationId xmlns:a16="http://schemas.microsoft.com/office/drawing/2014/main" id="{4FC7FC30-30E2-F6B0-5344-586EE0CDD68D}"/>
              </a:ext>
            </a:extLst>
          </p:cNvPr>
          <p:cNvSpPr txBox="1">
            <a:spLocks/>
          </p:cNvSpPr>
          <p:nvPr/>
        </p:nvSpPr>
        <p:spPr>
          <a:xfrm>
            <a:off x="179117" y="2526994"/>
            <a:ext cx="3349567" cy="1809148"/>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0"/>
                <a:ea typeface="+mj-ea"/>
                <a:cs typeface="+mj-cs"/>
              </a:defRPr>
            </a:lvl1pPr>
          </a:lstStyle>
          <a:p>
            <a:pPr algn="ctr"/>
            <a:r>
              <a:rPr lang="en-US" sz="4000" b="1" dirty="0">
                <a:solidFill>
                  <a:srgbClr val="002B4E"/>
                </a:solidFill>
                <a:latin typeface="Avenir Next LT Pro"/>
              </a:rPr>
              <a:t>Abstract Example #1</a:t>
            </a:r>
          </a:p>
        </p:txBody>
      </p:sp>
      <p:pic>
        <p:nvPicPr>
          <p:cNvPr id="8" name="Picture 7" descr="A close-up of a document&#10;&#10;AI-generated content may be incorrect.">
            <a:extLst>
              <a:ext uri="{FF2B5EF4-FFF2-40B4-BE49-F238E27FC236}">
                <a16:creationId xmlns:a16="http://schemas.microsoft.com/office/drawing/2014/main" id="{52033C59-2BFC-9FA6-05CE-26631320F6F3}"/>
              </a:ext>
            </a:extLst>
          </p:cNvPr>
          <p:cNvPicPr>
            <a:picLocks noChangeAspect="1"/>
          </p:cNvPicPr>
          <p:nvPr/>
        </p:nvPicPr>
        <p:blipFill>
          <a:blip r:embed="rId3"/>
          <a:stretch>
            <a:fillRect/>
          </a:stretch>
        </p:blipFill>
        <p:spPr>
          <a:xfrm>
            <a:off x="5511939" y="97118"/>
            <a:ext cx="6208875" cy="66637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55714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58250-1D8A-759D-1608-270A591A39E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D2E4B97-8D1F-D2CF-CB12-04B85C20B8B0}"/>
              </a:ext>
            </a:extLst>
          </p:cNvPr>
          <p:cNvPicPr>
            <a:picLocks noChangeAspect="1"/>
          </p:cNvPicPr>
          <p:nvPr/>
        </p:nvPicPr>
        <p:blipFill>
          <a:blip r:embed="rId2"/>
          <a:stretch>
            <a:fillRect/>
          </a:stretch>
        </p:blipFill>
        <p:spPr>
          <a:xfrm>
            <a:off x="5947998" y="6367829"/>
            <a:ext cx="6245467" cy="489438"/>
          </a:xfrm>
          <a:prstGeom prst="rect">
            <a:avLst/>
          </a:prstGeom>
        </p:spPr>
      </p:pic>
      <p:sp>
        <p:nvSpPr>
          <p:cNvPr id="4" name="Title 2">
            <a:extLst>
              <a:ext uri="{FF2B5EF4-FFF2-40B4-BE49-F238E27FC236}">
                <a16:creationId xmlns:a16="http://schemas.microsoft.com/office/drawing/2014/main" id="{433C4DB8-3E97-78CE-B736-E1FBA7EAAC43}"/>
              </a:ext>
            </a:extLst>
          </p:cNvPr>
          <p:cNvSpPr txBox="1">
            <a:spLocks/>
          </p:cNvSpPr>
          <p:nvPr/>
        </p:nvSpPr>
        <p:spPr>
          <a:xfrm>
            <a:off x="1376546" y="2829375"/>
            <a:ext cx="3349567" cy="599625"/>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0"/>
                <a:ea typeface="+mj-ea"/>
                <a:cs typeface="+mj-cs"/>
              </a:defRPr>
            </a:lvl1pPr>
          </a:lstStyle>
          <a:p>
            <a:pPr algn="ctr"/>
            <a:r>
              <a:rPr lang="en-US" sz="4000" b="1" dirty="0">
                <a:solidFill>
                  <a:srgbClr val="002B4E"/>
                </a:solidFill>
                <a:latin typeface="Avenir Next LT Pro"/>
              </a:rPr>
              <a:t>Abstract Example #2</a:t>
            </a:r>
          </a:p>
        </p:txBody>
      </p:sp>
      <p:pic>
        <p:nvPicPr>
          <p:cNvPr id="2" name="Picture 1" descr="A black and white document with white text&#10;&#10;AI-generated content may be incorrect.">
            <a:extLst>
              <a:ext uri="{FF2B5EF4-FFF2-40B4-BE49-F238E27FC236}">
                <a16:creationId xmlns:a16="http://schemas.microsoft.com/office/drawing/2014/main" id="{897A02A0-EDA3-FB30-E81A-33B842652BDC}"/>
              </a:ext>
            </a:extLst>
          </p:cNvPr>
          <p:cNvPicPr>
            <a:picLocks noChangeAspect="1"/>
          </p:cNvPicPr>
          <p:nvPr/>
        </p:nvPicPr>
        <p:blipFill>
          <a:blip r:embed="rId3"/>
          <a:stretch>
            <a:fillRect/>
          </a:stretch>
        </p:blipFill>
        <p:spPr>
          <a:xfrm>
            <a:off x="5950400" y="171824"/>
            <a:ext cx="5294362" cy="65143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02619546"/>
      </p:ext>
    </p:extLst>
  </p:cSld>
  <p:clrMapOvr>
    <a:masterClrMapping/>
  </p:clrMapOvr>
</p:sld>
</file>

<file path=ppt/theme/theme1.xml><?xml version="1.0" encoding="utf-8"?>
<a:theme xmlns:a="http://schemas.openxmlformats.org/drawingml/2006/main" name="NCODA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B0AAB2FD6B7C47AE7869E139927FCD" ma:contentTypeVersion="21" ma:contentTypeDescription="Create a new document." ma:contentTypeScope="" ma:versionID="f85cab9411ee45fbfa8de7d7ec12e707">
  <xsd:schema xmlns:xsd="http://www.w3.org/2001/XMLSchema" xmlns:xs="http://www.w3.org/2001/XMLSchema" xmlns:p="http://schemas.microsoft.com/office/2006/metadata/properties" xmlns:ns2="a5f66d91-1067-4fbd-9bab-42f567ecd8ca" xmlns:ns3="d8a6871d-d886-4571-af58-e9e5103c9723" targetNamespace="http://schemas.microsoft.com/office/2006/metadata/properties" ma:root="true" ma:fieldsID="3f10e013f475164b540ae2324d67bad4" ns2:_="" ns3:_="">
    <xsd:import namespace="a5f66d91-1067-4fbd-9bab-42f567ecd8ca"/>
    <xsd:import namespace="d8a6871d-d886-4571-af58-e9e5103c972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f66d91-1067-4fbd-9bab-42f567ecd8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ddd5a2b-0a59-4d1b-bb15-68ba3d9a9e62"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a6871d-d886-4571-af58-e9e5103c972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9486bf23-ef70-4d81-8ce8-f693848f3e24}" ma:internalName="TaxCatchAll" ma:showField="CatchAllData" ma:web="d8a6871d-d886-4571-af58-e9e5103c972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5f66d91-1067-4fbd-9bab-42f567ecd8ca">
      <Terms xmlns="http://schemas.microsoft.com/office/infopath/2007/PartnerControls"/>
    </lcf76f155ced4ddcb4097134ff3c332f>
    <TaxCatchAll xmlns="d8a6871d-d886-4571-af58-e9e5103c9723" xsi:nil="true"/>
  </documentManagement>
</p:properties>
</file>

<file path=customXml/itemProps1.xml><?xml version="1.0" encoding="utf-8"?>
<ds:datastoreItem xmlns:ds="http://schemas.openxmlformats.org/officeDocument/2006/customXml" ds:itemID="{5B717193-D826-448C-A59E-1EABD23365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f66d91-1067-4fbd-9bab-42f567ecd8ca"/>
    <ds:schemaRef ds:uri="d8a6871d-d886-4571-af58-e9e5103c97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52BFEB-F2E4-4E30-AD67-003445A24D25}">
  <ds:schemaRefs>
    <ds:schemaRef ds:uri="http://schemas.microsoft.com/sharepoint/v3/contenttype/forms"/>
  </ds:schemaRefs>
</ds:datastoreItem>
</file>

<file path=customXml/itemProps3.xml><?xml version="1.0" encoding="utf-8"?>
<ds:datastoreItem xmlns:ds="http://schemas.openxmlformats.org/officeDocument/2006/customXml" ds:itemID="{427647FE-DC58-4398-95DE-B610764C7C5E}">
  <ds:schemaRefs>
    <ds:schemaRef ds:uri="5c3521a3-c6dd-4409-ab6f-ec2442b1b755"/>
    <ds:schemaRef ds:uri="6cc7da29-1a20-4207-8fa8-31468131d000"/>
    <ds:schemaRef ds:uri="c90ad118-5ea3-495f-b9ea-d398727eb93c"/>
    <ds:schemaRef ds:uri="ffcbf3a7-5132-4233-8b76-c26a36bc06d9"/>
    <ds:schemaRef ds:uri="http://schemas.microsoft.com/office/2006/metadata/properties"/>
    <ds:schemaRef ds:uri="http://schemas.microsoft.com/office/infopath/2007/PartnerControls"/>
    <ds:schemaRef ds:uri="a5f66d91-1067-4fbd-9bab-42f567ecd8ca"/>
    <ds:schemaRef ds:uri="d8a6871d-d886-4571-af58-e9e5103c9723"/>
  </ds:schemaRefs>
</ds:datastoreItem>
</file>

<file path=docProps/app.xml><?xml version="1.0" encoding="utf-8"?>
<Properties xmlns="http://schemas.openxmlformats.org/officeDocument/2006/extended-properties" xmlns:vt="http://schemas.openxmlformats.org/officeDocument/2006/docPropsVTypes">
  <TotalTime>301</TotalTime>
  <Words>3287</Words>
  <Application>Microsoft Macintosh PowerPoint</Application>
  <PresentationFormat>Widescreen</PresentationFormat>
  <Paragraphs>510</Paragraphs>
  <Slides>29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Aptos</vt:lpstr>
      <vt:lpstr>Arial</vt:lpstr>
      <vt:lpstr>Avenir Next LT Pro</vt:lpstr>
      <vt:lpstr>Courier New</vt:lpstr>
      <vt:lpstr>Wingdings</vt:lpstr>
      <vt:lpstr>NCODA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Anthony Woodard</dc:creator>
  <cp:lastModifiedBy>Jonathan  Rivera</cp:lastModifiedBy>
  <cp:revision>65</cp:revision>
  <cp:lastPrinted>2025-05-11T16:28:37Z</cp:lastPrinted>
  <dcterms:created xsi:type="dcterms:W3CDTF">2025-04-08T12:21:48Z</dcterms:created>
  <dcterms:modified xsi:type="dcterms:W3CDTF">2026-05-08T14:29:41Z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0x01010095B0AAB2FD6B7C47AE7869E139927FCD</vt:lpwstr>
  </property>
  <property fmtid="{D5CDD505-2E9C-101B-9397-08002B2CF9AE}" pid="3" name="MediaServiceImageTags">
    <vt:lpwstr/>
  </property>
</Properties>
</file>